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5"/>
  </p:notesMasterIdLst>
  <p:sldIdLst>
    <p:sldId id="384" r:id="rId3"/>
    <p:sldId id="386" r:id="rId4"/>
    <p:sldId id="367" r:id="rId5"/>
    <p:sldId id="333" r:id="rId6"/>
    <p:sldId id="396" r:id="rId7"/>
    <p:sldId id="392" r:id="rId8"/>
    <p:sldId id="335" r:id="rId9"/>
    <p:sldId id="336" r:id="rId10"/>
    <p:sldId id="337" r:id="rId11"/>
    <p:sldId id="338" r:id="rId12"/>
    <p:sldId id="339" r:id="rId13"/>
    <p:sldId id="340" r:id="rId14"/>
    <p:sldId id="341" r:id="rId15"/>
    <p:sldId id="343" r:id="rId16"/>
    <p:sldId id="344" r:id="rId17"/>
    <p:sldId id="345" r:id="rId18"/>
    <p:sldId id="346" r:id="rId19"/>
    <p:sldId id="380" r:id="rId20"/>
    <p:sldId id="349" r:id="rId21"/>
    <p:sldId id="378" r:id="rId22"/>
    <p:sldId id="375" r:id="rId23"/>
    <p:sldId id="350" r:id="rId24"/>
    <p:sldId id="351" r:id="rId25"/>
    <p:sldId id="376" r:id="rId26"/>
    <p:sldId id="377" r:id="rId27"/>
    <p:sldId id="405" r:id="rId28"/>
    <p:sldId id="394" r:id="rId29"/>
    <p:sldId id="383" r:id="rId30"/>
    <p:sldId id="356" r:id="rId31"/>
    <p:sldId id="353" r:id="rId32"/>
    <p:sldId id="357" r:id="rId33"/>
    <p:sldId id="358" r:id="rId34"/>
    <p:sldId id="359" r:id="rId35"/>
    <p:sldId id="360" r:id="rId36"/>
    <p:sldId id="362" r:id="rId37"/>
    <p:sldId id="363" r:id="rId38"/>
    <p:sldId id="361" r:id="rId39"/>
    <p:sldId id="364" r:id="rId40"/>
    <p:sldId id="365" r:id="rId41"/>
    <p:sldId id="404" r:id="rId42"/>
    <p:sldId id="314" r:id="rId43"/>
    <p:sldId id="369" r:id="rId44"/>
    <p:sldId id="371" r:id="rId45"/>
    <p:sldId id="267" r:id="rId46"/>
    <p:sldId id="317" r:id="rId47"/>
    <p:sldId id="318" r:id="rId48"/>
    <p:sldId id="381" r:id="rId49"/>
    <p:sldId id="269" r:id="rId50"/>
    <p:sldId id="321" r:id="rId51"/>
    <p:sldId id="401" r:id="rId52"/>
    <p:sldId id="400" r:id="rId53"/>
    <p:sldId id="397" r:id="rId54"/>
    <p:sldId id="326" r:id="rId55"/>
    <p:sldId id="327" r:id="rId56"/>
    <p:sldId id="271" r:id="rId57"/>
    <p:sldId id="393" r:id="rId58"/>
    <p:sldId id="402" r:id="rId59"/>
    <p:sldId id="395" r:id="rId60"/>
    <p:sldId id="305" r:id="rId61"/>
    <p:sldId id="403" r:id="rId62"/>
    <p:sldId id="331" r:id="rId63"/>
    <p:sldId id="332"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273A3"/>
    <a:srgbClr val="9AE0F9"/>
    <a:srgbClr val="88F1FC"/>
    <a:srgbClr val="9AC0EA"/>
    <a:srgbClr val="FFD479"/>
    <a:srgbClr val="FFD78E"/>
    <a:srgbClr val="FFDD9C"/>
    <a:srgbClr val="3193CF"/>
    <a:srgbClr val="F18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15" autoAdjust="0"/>
    <p:restoredTop sz="67442" autoAdjust="0"/>
  </p:normalViewPr>
  <p:slideViewPr>
    <p:cSldViewPr snapToGrid="0">
      <p:cViewPr>
        <p:scale>
          <a:sx n="125" d="100"/>
          <a:sy n="125" d="100"/>
        </p:scale>
        <p:origin x="-396" y="-198"/>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乍一看，这两条方程可能看起来很复杂！ </a:t>
            </a:r>
            <a:endParaRPr lang="en-US" altLang="zh-CN" dirty="0"/>
          </a:p>
          <a:p>
            <a:r>
              <a:rPr lang="zh-CN" altLang="en-US" dirty="0"/>
              <a:t>接下来，我们将把它们分解成易于理解的部分。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要找到满足这一目标的压力，我们需要将压力更新公式代入无散度公式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sz="1200" b="0" i="0" kern="1200" dirty="0">
                  <a:solidFill>
                    <a:schemeClr val="tx1"/>
                  </a:solidFill>
                  <a:effectLst/>
                  <a:latin typeface="+mn-lt"/>
                  <a:ea typeface="+mn-ea"/>
                  <a:cs typeface="+mn-cs"/>
                </a:endParaRPr>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这里我们暂时不考虑边界墙</a:t>
            </a:r>
            <a:endParaRPr lang="en-US" altLang="zh-CN" dirty="0"/>
          </a:p>
          <a:p>
            <a:r>
              <a:rPr lang="zh-CN" altLang="en-US" dirty="0"/>
              <a:t>首先计算右手边的散度</a:t>
            </a:r>
            <a:r>
              <a:rPr lang="en-US" altLang="zh-CN" dirty="0"/>
              <a:t>b</a:t>
            </a:r>
          </a:p>
          <a:p>
            <a:r>
              <a:rPr lang="zh-CN" altLang="en-US" dirty="0"/>
              <a:t>设置矩阵</a:t>
            </a:r>
            <a:r>
              <a:rPr lang="en-US" altLang="zh-CN" dirty="0"/>
              <a:t>A</a:t>
            </a:r>
            <a:r>
              <a:rPr lang="zh-CN" altLang="en-US" dirty="0"/>
              <a:t>的各个元素，也就是压力项的各个参数</a:t>
            </a:r>
            <a:endParaRPr lang="en-US" altLang="zh-CN" dirty="0"/>
          </a:p>
          <a:p>
            <a:r>
              <a:rPr lang="zh-CN" altLang="en-US" dirty="0"/>
              <a:t>对线性方程组进行预处理，用共轭梯度法求解</a:t>
            </a:r>
            <a:r>
              <a:rPr lang="en-US" altLang="zh-CN" dirty="0"/>
              <a:t>Ap=b</a:t>
            </a:r>
            <a:r>
              <a:rPr lang="zh-CN" altLang="en-US" dirty="0"/>
              <a:t>，求出所有格点的压力</a:t>
            </a:r>
            <a:endParaRPr lang="en-US" altLang="zh-CN" dirty="0"/>
          </a:p>
          <a:p>
            <a:r>
              <a:rPr lang="zh-CN" altLang="en-US" dirty="0"/>
              <a:t>根据压力梯度计算新的速度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256216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在流体力学界就相当于经典力学中的牛顿三大运动定律，它们描述的是气体和液体的运动在不同的环境里会如何演化。</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NS</a:t>
            </a:r>
            <a:r>
              <a:rPr lang="zh-CN" altLang="en-US" sz="1200" b="0" i="0" kern="1200" dirty="0">
                <a:solidFill>
                  <a:schemeClr val="tx1"/>
                </a:solidFill>
                <a:effectLst/>
                <a:latin typeface="+mn-lt"/>
                <a:ea typeface="+mn-ea"/>
                <a:cs typeface="+mn-cs"/>
              </a:rPr>
              <a:t>方程描述了流体的流动速度是如何受到压力、黏度等内力以及重力一类的外力所影响的。这些方程的历史可追溯到</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世纪的</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年代，现已被广泛的用来模拟从海流、到飞机起飞后的湍流、再到流经心脏的血液流动等各个领域。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光滑解要求的是最大化信息量，它们要求在与流体相关的向量场内， 每个点都存在一个向量。但如果我们放松这一要求，比如只需要能够计算某些点上的向量，或者只需对向量的计算进行估算呢？这样的解称为</a:t>
            </a:r>
            <a:r>
              <a:rPr lang="zh-CN" altLang="en-US" sz="1200" b="1" i="0" kern="1200" dirty="0">
                <a:solidFill>
                  <a:schemeClr val="tx1"/>
                </a:solidFill>
                <a:effectLst/>
                <a:latin typeface="+mn-lt"/>
                <a:ea typeface="+mn-ea"/>
                <a:cs typeface="+mn-cs"/>
              </a:rPr>
              <a:t>“弱”解</a:t>
            </a:r>
            <a:r>
              <a:rPr lang="zh-CN" altLang="en-US" sz="1200" b="0" i="0" kern="1200" dirty="0">
                <a:solidFill>
                  <a:schemeClr val="tx1"/>
                </a:solidFill>
                <a:effectLst/>
                <a:latin typeface="+mn-lt"/>
                <a:ea typeface="+mn-ea"/>
                <a:cs typeface="+mn-cs"/>
              </a:rPr>
              <a:t>。它们让数学家对一个方程的行为有个大致个把握，而不需要做找光滑解的所有工作。从某些角度来看，弱解比实际的解更容易描述，因为需要知道的信息更少。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弱解是以渐弱的状态出现的。如果将光滑解看作是一张有着无限精细的分辨率的流体数学图像，那么弱解就像是这张图片的</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位或</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位版本，取决于你想要的微弱程度。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风的向量场图示：在每一点上，风都有一个特定的方向和大小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欧拉网格 五点泊松离散</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欧拉网格做对流很容易出现数值耗散，会导致流体模拟着模拟着变成越来越黏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守恒</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10896806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。因此找最优解的时候，就只能在黑色线上找。假如没有黑色线的约束，那么函数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1" i="1" smtClean="0">
                        <a:solidFill>
                          <a:schemeClr val="accent6"/>
                        </a:solidFill>
                        <a:latin typeface="Cambria Math" panose="02040503050406030204" pitchFamily="18" charset="0"/>
                        <a:ea typeface="Cambria Math" panose="02040503050406030204" pitchFamily="18" charset="0"/>
                      </a:rPr>
                      <m:t>∆</m:t>
                    </m:r>
                    <m:r>
                      <a:rPr lang="en-US" altLang="zh-CN" b="1" i="1" smtClean="0">
                        <a:solidFill>
                          <a:schemeClr val="accent6"/>
                        </a:solidFill>
                        <a:latin typeface="Cambria Math" panose="02040503050406030204" pitchFamily="18" charset="0"/>
                        <a:ea typeface="Cambria Math" panose="02040503050406030204" pitchFamily="18" charset="0"/>
                      </a:rPr>
                      <m:t>𝒑</m:t>
                    </m:r>
                  </m:oMath>
                </a14:m>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通过引入弹性势能重新定义</a:t>
            </a:r>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约束，来解决时间步长和迭代次数影响模拟结果刚性表现的问题。</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60</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77153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2021/6/29</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2021/6/29</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2021/6/29</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2021/6/29</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2021/6/29</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2021/6/29</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2021/6/29</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2021/6/29</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2021/6/29</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2021/6/29</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2021/6/29</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1.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50.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6.crdownload"/></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21" Type="http://schemas.openxmlformats.org/officeDocument/2006/relationships/image" Target="../media/image39.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6.xml"/><Relationship Id="rId20" Type="http://schemas.openxmlformats.org/officeDocument/2006/relationships/image" Target="../media/image340.png"/><Relationship Id="rId16"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37.png"/><Relationship Id="rId19"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362.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522.png"/><Relationship Id="rId5" Type="http://schemas.openxmlformats.org/officeDocument/2006/relationships/image" Target="../media/image500.png"/></Relationships>
</file>

<file path=ppt/slides/_rels/slide2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58.png"/><Relationship Id="rId3" Type="http://schemas.openxmlformats.org/officeDocument/2006/relationships/image" Target="../media/image56.png"/><Relationship Id="rId21" Type="http://schemas.openxmlformats.org/officeDocument/2006/relationships/image" Target="../media/image590.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1.xml"/><Relationship Id="rId16" Type="http://schemas.openxmlformats.org/officeDocument/2006/relationships/image" Target="../media/image531.png"/><Relationship Id="rId20"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23" Type="http://schemas.openxmlformats.org/officeDocument/2006/relationships/image" Target="../media/image61.png"/><Relationship Id="rId10" Type="http://schemas.openxmlformats.org/officeDocument/2006/relationships/image" Target="../media/image41.png"/><Relationship Id="rId19"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602.png"/></Relationships>
</file>

<file path=ppt/slides/_rels/slide25.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1.png"/><Relationship Id="rId3" Type="http://schemas.openxmlformats.org/officeDocument/2006/relationships/image" Target="../media/image62.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3.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1.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36.crdownload"/><Relationship Id="rId4" Type="http://schemas.openxmlformats.org/officeDocument/2006/relationships/image" Target="../media/image650.png"/></Relationships>
</file>

<file path=ppt/slides/_rels/slide28.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gif"/></Relationships>
</file>

<file path=ppt/slides/_rels/slide2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9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0.png"/></Relationships>
</file>

<file path=ppt/slides/_rels/slide3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27.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81.gif"/></Relationships>
</file>

<file path=ppt/slides/_rels/slide34.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45.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4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47.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48.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4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111.png"/><Relationship Id="rId4" Type="http://schemas.openxmlformats.org/officeDocument/2006/relationships/image" Target="../media/image1050.png"/><Relationship Id="rId9" Type="http://schemas.openxmlformats.org/officeDocument/2006/relationships/image" Target="../media/image110.png"/></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114.png"/><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3.png"/><Relationship Id="rId11" Type="http://schemas.openxmlformats.org/officeDocument/2006/relationships/image" Target="../media/image122.png"/><Relationship Id="rId5" Type="http://schemas.openxmlformats.org/officeDocument/2006/relationships/image" Target="../media/image351.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5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5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5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35.png"/><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m:rPr>
                        <m:sty m:val="p"/>
                      </m:rPr>
                      <a:rPr lang="en-US" altLang="zh-CN">
                        <a:latin typeface="Cambria Math" panose="02040503050406030204" pitchFamily="18" charset="0"/>
                        <a:ea typeface="Cambria Math" panose="02040503050406030204" pitchFamily="18" charset="0"/>
                      </a:rPr>
                      <m:t>d</m:t>
                    </m:r>
                    <m:r>
                      <a:rPr lang="en-US" altLang="zh-CN" b="1">
                        <a:latin typeface="Cambria Math" panose="02040503050406030204" pitchFamily="18" charset="0"/>
                        <a:ea typeface="Cambria Math" panose="02040503050406030204" pitchFamily="18" charset="0"/>
                      </a:rPr>
                      <m:t>𝐒</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79907" y="3638969"/>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71474" y="3689466"/>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71474" y="3689466"/>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b="-238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空间中的二阶微分算子</a:t>
                </a:r>
                <a:endParaRPr lang="en-US" altLang="zh-CN" dirty="0"/>
              </a:p>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sz="2400" i="1" smtClean="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𝑢</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num>
                      <m:den>
                        <m:r>
                          <a:rPr lang="zh-CN" altLang="en-US"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a:latin typeface="Cambria Math" panose="02040503050406030204" pitchFamily="18" charset="0"/>
                              </a:rPr>
                              <m:t>2</m:t>
                            </m:r>
                          </m:sup>
                        </m:sSup>
                      </m:den>
                    </m:f>
                    <m:r>
                      <m:rPr>
                        <m:nor/>
                      </m:rPr>
                      <a:rPr lang="en-US" altLang="zh-CN" sz="2400" dirty="0"/>
                      <m:t>= </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i="1" smtClean="0">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𝑢</m:t>
                    </m:r>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smtClean="0">
                            <a:solidFill>
                              <a:srgbClr val="C00000"/>
                            </a:solidFill>
                            <a:latin typeface="Cambria Math" panose="02040503050406030204" pitchFamily="18" charset="0"/>
                            <a:ea typeface="Cambria Math" panose="02040503050406030204" pitchFamily="18" charset="0"/>
                          </a:rPr>
                        </m:ctrlPr>
                      </m:sSupPr>
                      <m:e>
                        <m:r>
                          <m:rPr>
                            <m:sty m:val="p"/>
                          </m:rPr>
                          <a:rPr lang="en-US" altLang="zh-CN" sz="2400" i="1">
                            <a:solidFill>
                              <a:srgbClr val="C00000"/>
                            </a:solidFill>
                            <a:latin typeface="Cambria Math" panose="02040503050406030204" pitchFamily="18" charset="0"/>
                            <a:ea typeface="Cambria Math" panose="02040503050406030204" pitchFamily="18" charset="0"/>
                          </a:rPr>
                          <m:t>∇</m:t>
                        </m:r>
                      </m:e>
                      <m:sup>
                        <m:r>
                          <a:rPr lang="en-US" altLang="zh-CN" sz="2400" b="0" i="1" smtClean="0">
                            <a:solidFill>
                              <a:srgbClr val="C00000"/>
                            </a:solidFill>
                            <a:latin typeface="Cambria Math" panose="02040503050406030204" pitchFamily="18" charset="0"/>
                            <a:ea typeface="Cambria Math" panose="02040503050406030204" pitchFamily="18" charset="0"/>
                          </a:rPr>
                          <m:t>2</m:t>
                        </m:r>
                      </m:sup>
                    </m:sSup>
                    <m:r>
                      <a:rPr lang="en-US" altLang="zh-CN" sz="2400" i="1">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8175563" y="197117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9866217" y="2335053"/>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9866217" y="2335053"/>
                <a:ext cx="1072730" cy="575479"/>
              </a:xfrm>
              <a:prstGeom prst="rect">
                <a:avLst/>
              </a:prstGeom>
              <a:blipFill>
                <a:blip r:embed="rId4"/>
                <a:stretch>
                  <a:fillRect t="-2128" r="-11364" b="-287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60566" y="3258422"/>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60566" y="3258422"/>
                <a:ext cx="1110176" cy="461665"/>
              </a:xfrm>
              <a:prstGeom prst="rect">
                <a:avLst/>
              </a:prstGeom>
              <a:blipFill>
                <a:blip r:embed="rId5"/>
                <a:stretch>
                  <a:fillRect b="-10667"/>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7" end="7"/>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animBg="1"/>
      <p:bldP spid="6" grpId="0" animBg="1"/>
      <p:bldP spid="42" grpId="0"/>
      <p:bldP spid="7" grpId="0"/>
      <p:bldP spid="15" grpId="0" animBg="1"/>
      <p:bldP spid="4" grpId="0"/>
      <p:bldP spid="20"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𝐷</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smtClean="0">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A38198E3-BF39-4C6B-A72D-906262428E34}"/>
                  </a:ext>
                </a:extLst>
              </p:cNvPr>
              <p:cNvSpPr/>
              <p:nvPr/>
            </p:nvSpPr>
            <p:spPr>
              <a:xfrm>
                <a:off x="8336603" y="1793267"/>
                <a:ext cx="3161489" cy="8433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altLang="zh-CN" sz="1600" i="1" smtClean="0">
                              <a:latin typeface="Cambria Math" panose="02040503050406030204" pitchFamily="18" charset="0"/>
                            </a:rPr>
                          </m:ctrlPr>
                        </m:limLowPr>
                        <m:e>
                          <m:groupChr>
                            <m:groupChrPr>
                              <m:chr m:val="⏟"/>
                              <m:ctrlPr>
                                <a:rPr lang="en-US" altLang="zh-CN" sz="1600" i="1" smtClean="0">
                                  <a:latin typeface="Cambria Math" panose="02040503050406030204" pitchFamily="18" charset="0"/>
                                </a:rPr>
                              </m:ctrlPr>
                            </m:groupChr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𝐷𝑞</m:t>
                                  </m:r>
                                </m:num>
                                <m:den>
                                  <m:r>
                                    <a:rPr lang="en-US" altLang="zh-CN" sz="1600" i="1">
                                      <a:latin typeface="Cambria Math" panose="02040503050406030204" pitchFamily="18" charset="0"/>
                                    </a:rPr>
                                    <m:t>𝐷𝑡</m:t>
                                  </m:r>
                                </m:den>
                              </m:f>
                            </m:e>
                          </m:groupChr>
                        </m:e>
                        <m:lim>
                          <m:r>
                            <a:rPr lang="zh-CN" altLang="en-US" sz="1600" i="1">
                              <a:latin typeface="Cambria Math" panose="02040503050406030204" pitchFamily="18" charset="0"/>
                            </a:rPr>
                            <m:t>物质导数</m:t>
                          </m:r>
                        </m:lim>
                      </m:limLow>
                      <m:r>
                        <a:rPr lang="en-US" altLang="zh-CN" sz="1600" i="1">
                          <a:latin typeface="Cambria Math" panose="02040503050406030204" pitchFamily="18" charset="0"/>
                        </a:rPr>
                        <m:t>=</m:t>
                      </m:r>
                      <m:limLow>
                        <m:limLowPr>
                          <m:ctrlPr>
                            <a:rPr lang="en-US" altLang="zh-CN" sz="1600" i="1" smtClean="0">
                              <a:solidFill>
                                <a:srgbClr val="C00000"/>
                              </a:solidFill>
                              <a:latin typeface="Cambria Math" panose="02040503050406030204" pitchFamily="18" charset="0"/>
                            </a:rPr>
                          </m:ctrlPr>
                        </m:limLowPr>
                        <m:e>
                          <m:groupChr>
                            <m:groupChrPr>
                              <m:chr m:val="⏟"/>
                              <m:ctrlPr>
                                <a:rPr lang="en-US" altLang="zh-CN" sz="1600" i="1" smtClean="0">
                                  <a:solidFill>
                                    <a:srgbClr val="C00000"/>
                                  </a:solidFill>
                                  <a:latin typeface="Cambria Math" panose="02040503050406030204" pitchFamily="18" charset="0"/>
                                </a:rPr>
                              </m:ctrlPr>
                            </m:groupChrPr>
                            <m:e>
                              <m:f>
                                <m:fPr>
                                  <m:ctrlPr>
                                    <a:rPr lang="en-US" altLang="zh-CN" sz="1600" i="1">
                                      <a:solidFill>
                                        <a:srgbClr val="C00000"/>
                                      </a:solidFill>
                                      <a:latin typeface="Cambria Math" panose="02040503050406030204" pitchFamily="18" charset="0"/>
                                    </a:rPr>
                                  </m:ctrlPr>
                                </m:fPr>
                                <m:num>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𝑞</m:t>
                                  </m:r>
                                </m:num>
                                <m:den>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𝑡</m:t>
                                  </m:r>
                                </m:den>
                              </m:f>
                            </m:e>
                          </m:groupChr>
                        </m:e>
                        <m:lim>
                          <m:r>
                            <a:rPr lang="zh-CN" altLang="en-US" sz="1600" i="1">
                              <a:solidFill>
                                <a:srgbClr val="C00000"/>
                              </a:solidFill>
                              <a:latin typeface="Cambria Math" panose="02040503050406030204" pitchFamily="18" charset="0"/>
                            </a:rPr>
                            <m:t>当地</m:t>
                          </m:r>
                          <m:r>
                            <a:rPr lang="zh-CN" altLang="en-US" sz="1600" i="1" smtClean="0">
                              <a:solidFill>
                                <a:srgbClr val="C00000"/>
                              </a:solidFill>
                              <a:latin typeface="Cambria Math" panose="02040503050406030204" pitchFamily="18" charset="0"/>
                            </a:rPr>
                            <m:t>导数</m:t>
                          </m:r>
                        </m:lim>
                      </m:limLow>
                      <m:r>
                        <a:rPr lang="en-US" altLang="zh-CN" sz="1600" i="1">
                          <a:latin typeface="Cambria Math" panose="02040503050406030204" pitchFamily="18" charset="0"/>
                        </a:rPr>
                        <m:t>+</m:t>
                      </m:r>
                      <m:limLow>
                        <m:limLowPr>
                          <m:ctrlPr>
                            <a:rPr lang="en-US" altLang="zh-CN" sz="1600" i="1" smtClean="0">
                              <a:solidFill>
                                <a:schemeClr val="accent6"/>
                              </a:solidFill>
                              <a:latin typeface="Cambria Math" panose="02040503050406030204" pitchFamily="18" charset="0"/>
                            </a:rPr>
                          </m:ctrlPr>
                        </m:limLowPr>
                        <m:e>
                          <m:groupChr>
                            <m:groupChrPr>
                              <m:chr m:val="⏟"/>
                              <m:ctrlPr>
                                <a:rPr lang="en-US" altLang="zh-CN" sz="1600" i="1" smtClean="0">
                                  <a:solidFill>
                                    <a:schemeClr val="accent6"/>
                                  </a:solidFill>
                                  <a:latin typeface="Cambria Math" panose="02040503050406030204" pitchFamily="18" charset="0"/>
                                </a:rPr>
                              </m:ctrlPr>
                            </m:groupChrPr>
                            <m:e>
                              <m:acc>
                                <m:accPr>
                                  <m:chr m:val="⃗"/>
                                  <m:ctrlPr>
                                    <a:rPr lang="en-US" altLang="zh-CN" sz="1600" i="1">
                                      <a:solidFill>
                                        <a:schemeClr val="accent6"/>
                                      </a:solidFill>
                                      <a:latin typeface="Cambria Math" panose="02040503050406030204" pitchFamily="18" charset="0"/>
                                    </a:rPr>
                                  </m:ctrlPr>
                                </m:accPr>
                                <m:e>
                                  <m:r>
                                    <a:rPr lang="en-US" altLang="zh-CN" sz="1600" i="1">
                                      <a:solidFill>
                                        <a:schemeClr val="accent6"/>
                                      </a:solidFill>
                                      <a:latin typeface="Cambria Math" panose="02040503050406030204" pitchFamily="18" charset="0"/>
                                    </a:rPr>
                                    <m:t>𝑢</m:t>
                                  </m:r>
                                </m:e>
                              </m:acc>
                              <m:r>
                                <a:rPr lang="en-US" altLang="zh-CN" sz="1600" i="1">
                                  <a:solidFill>
                                    <a:schemeClr val="accent6"/>
                                  </a:solidFill>
                                  <a:latin typeface="Cambria Math" panose="02040503050406030204" pitchFamily="18" charset="0"/>
                                  <a:ea typeface="Cambria Math" panose="02040503050406030204" pitchFamily="18" charset="0"/>
                                </a:rPr>
                                <m:t>∙</m:t>
                              </m:r>
                              <m:r>
                                <m:rPr>
                                  <m:sty m:val="p"/>
                                </m:rPr>
                                <a:rPr lang="en-US" altLang="zh-CN" sz="1600" i="1">
                                  <a:solidFill>
                                    <a:schemeClr val="accent6"/>
                                  </a:solidFill>
                                  <a:latin typeface="Cambria Math" panose="02040503050406030204" pitchFamily="18" charset="0"/>
                                  <a:ea typeface="Cambria Math" panose="02040503050406030204" pitchFamily="18" charset="0"/>
                                </a:rPr>
                                <m:t>∇</m:t>
                              </m:r>
                              <m:r>
                                <a:rPr lang="en-US" altLang="zh-CN" sz="1600" i="1">
                                  <a:solidFill>
                                    <a:schemeClr val="accent6"/>
                                  </a:solidFill>
                                  <a:latin typeface="Cambria Math" panose="02040503050406030204" pitchFamily="18" charset="0"/>
                                  <a:ea typeface="Cambria Math" panose="02040503050406030204" pitchFamily="18" charset="0"/>
                                </a:rPr>
                                <m:t>𝑞</m:t>
                              </m:r>
                            </m:e>
                          </m:groupChr>
                        </m:e>
                        <m:lim>
                          <m:r>
                            <a:rPr lang="zh-CN" altLang="en-US" sz="1600" i="1">
                              <a:solidFill>
                                <a:schemeClr val="accent6"/>
                              </a:solidFill>
                              <a:latin typeface="Cambria Math" panose="02040503050406030204" pitchFamily="18" charset="0"/>
                            </a:rPr>
                            <m:t>迁移导数</m:t>
                          </m:r>
                        </m:lim>
                      </m:limLow>
                    </m:oMath>
                  </m:oMathPara>
                </a14:m>
                <a:endParaRPr lang="zh-CN" altLang="en-US" sz="1600" dirty="0"/>
              </a:p>
            </p:txBody>
          </p:sp>
        </mc:Choice>
        <mc:Fallback>
          <p:sp>
            <p:nvSpPr>
              <p:cNvPr id="4" name="矩形 3">
                <a:extLst>
                  <a:ext uri="{FF2B5EF4-FFF2-40B4-BE49-F238E27FC236}">
                    <a16:creationId xmlns:a16="http://schemas.microsoft.com/office/drawing/2014/main" id="{A38198E3-BF39-4C6B-A72D-906262428E34}"/>
                  </a:ext>
                </a:extLst>
              </p:cNvPr>
              <p:cNvSpPr>
                <a:spLocks noRot="1" noChangeAspect="1" noMove="1" noResize="1" noEditPoints="1" noAdjustHandles="1" noChangeArrowheads="1" noChangeShapeType="1" noTextEdit="1"/>
              </p:cNvSpPr>
              <p:nvPr/>
            </p:nvSpPr>
            <p:spPr>
              <a:xfrm>
                <a:off x="8336603" y="1793267"/>
                <a:ext cx="3161489" cy="843372"/>
              </a:xfrm>
              <a:prstGeom prst="rect">
                <a:avLst/>
              </a:prstGeom>
              <a:blipFill>
                <a:blip r:embed="rId4"/>
                <a:stretch>
                  <a:fillRect/>
                </a:stretch>
              </a:blipFill>
            </p:spPr>
            <p:txBody>
              <a:bodyPr/>
              <a:lstStyle/>
              <a:p>
                <a:r>
                  <a:rPr lang="zh-CN" altLang="en-US">
                    <a:noFill/>
                  </a:rPr>
                  <a:t> </a:t>
                </a:r>
              </a:p>
            </p:txBody>
          </p:sp>
        </mc:Fallback>
      </mc:AlternateContent>
      <p:sp>
        <p:nvSpPr>
          <p:cNvPr id="5" name="矩形: 圆角 4">
            <a:extLst>
              <a:ext uri="{FF2B5EF4-FFF2-40B4-BE49-F238E27FC236}">
                <a16:creationId xmlns:a16="http://schemas.microsoft.com/office/drawing/2014/main" id="{657805C2-F366-404B-A551-E5AF6ACCD77E}"/>
              </a:ext>
            </a:extLst>
          </p:cNvPr>
          <p:cNvSpPr/>
          <p:nvPr/>
        </p:nvSpPr>
        <p:spPr>
          <a:xfrm>
            <a:off x="4069213" y="2309544"/>
            <a:ext cx="672353"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2D01348C-D409-4A2B-93C6-FAF0447FA42D}"/>
              </a:ext>
            </a:extLst>
          </p:cNvPr>
          <p:cNvSpPr/>
          <p:nvPr/>
        </p:nvSpPr>
        <p:spPr>
          <a:xfrm>
            <a:off x="3410783" y="3730708"/>
            <a:ext cx="1900519"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944700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𝑉</m:t>
                    </m:r>
                  </m:oMath>
                </a14:m>
                <a:r>
                  <a:rPr lang="zh-CN" altLang="en-US" dirty="0"/>
                  <a:t>，边界曲面为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 </m:t>
                    </m:r>
                  </m:oMath>
                </a14:m>
                <a:r>
                  <a:rPr lang="zh-CN" altLang="en-US" dirty="0"/>
                  <a:t>，其体积变化率为</a:t>
                </a:r>
                <a:endParaRPr lang="en-US" altLang="zh-CN" dirty="0"/>
              </a:p>
              <a:p>
                <a:pPr marL="0" indent="0">
                  <a:buNone/>
                </a:pPr>
                <a:endParaRPr lang="en-US" altLang="zh-CN" dirty="0"/>
              </a:p>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en-US" altLang="zh-CN" i="1">
                        <a:latin typeface="Cambria Math" panose="02040503050406030204" pitchFamily="18" charset="0"/>
                        <a:ea typeface="Cambria Math" panose="02040503050406030204" pitchFamily="18" charset="0"/>
                      </a:rPr>
                      <m:t>𝑉</m:t>
                    </m:r>
                    <m:r>
                      <a:rPr lang="en-US" altLang="zh-CN" b="0" i="0" smtClean="0">
                        <a:latin typeface="Cambria Math" panose="02040503050406030204" pitchFamily="18" charset="0"/>
                        <a:ea typeface="Cambria Math" panose="02040503050406030204" pitchFamily="18" charset="0"/>
                      </a:rPr>
                      <m:t>=0</m:t>
                    </m:r>
                  </m:oMath>
                </a14:m>
                <a:endParaRPr lang="en-US" altLang="zh-CN" dirty="0"/>
              </a:p>
              <a:p>
                <a:r>
                  <a:rPr lang="zh-CN" altLang="en-US" dirty="0"/>
                  <a:t>体积</a:t>
                </a:r>
                <a14:m>
                  <m:oMath xmlns:m="http://schemas.openxmlformats.org/officeDocument/2006/math">
                    <m:r>
                      <a:rPr lang="en-US" altLang="zh-CN" i="1">
                        <a:latin typeface="Cambria Math" panose="02040503050406030204" pitchFamily="18" charset="0"/>
                        <a:ea typeface="Cambria Math" panose="02040503050406030204" pitchFamily="18" charset="0"/>
                      </a:rPr>
                      <m:t>𝑉</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99E9D21-C885-49AA-8B20-6A5F4DACFE5C}"/>
                  </a:ext>
                </a:extLst>
              </p:cNvPr>
              <p:cNvSpPr/>
              <p:nvPr/>
            </p:nvSpPr>
            <p:spPr>
              <a:xfrm>
                <a:off x="1962348" y="2858532"/>
                <a:ext cx="4431598" cy="592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𝑉</m:t>
                          </m:r>
                        </m:sub>
                      </m:sSub>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𝑛</m:t>
                          </m:r>
                        </m:e>
                      </m:acc>
                      <m:r>
                        <a:rPr lang="en-US" altLang="zh-CN" sz="2800" i="1">
                          <a:latin typeface="Cambria Math" panose="02040503050406030204" pitchFamily="18" charset="0"/>
                          <a:ea typeface="Cambria Math" panose="02040503050406030204" pitchFamily="18" charset="0"/>
                        </a:rPr>
                        <m:t> </m:t>
                      </m:r>
                      <m:r>
                        <m:rPr>
                          <m:sty m:val="p"/>
                        </m:rPr>
                        <a:rPr lang="en-US" altLang="zh-CN" sz="2800">
                          <a:latin typeface="Cambria Math" panose="02040503050406030204" pitchFamily="18" charset="0"/>
                          <a:ea typeface="Cambria Math" panose="02040503050406030204" pitchFamily="18" charset="0"/>
                        </a:rPr>
                        <m:t>d</m:t>
                      </m:r>
                      <m:r>
                        <m:rPr>
                          <m:sty m:val="p"/>
                        </m:rPr>
                        <a:rPr lang="en-US" altLang="zh-CN" sz="2800" b="0" i="0" smtClean="0">
                          <a:latin typeface="Cambria Math" panose="02040503050406030204" pitchFamily="18" charset="0"/>
                          <a:ea typeface="Cambria Math" panose="02040503050406030204" pitchFamily="18" charset="0"/>
                        </a:rPr>
                        <m:t>S</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en-US" altLang="zh-CN" sz="2800" b="0" i="1" smtClean="0">
                              <a:latin typeface="Cambria Math" panose="02040503050406030204" pitchFamily="18" charset="0"/>
                              <a:ea typeface="Cambria Math" panose="02040503050406030204" pitchFamily="18" charset="0"/>
                            </a:rPr>
                            <m:t>𝑉</m:t>
                          </m:r>
                        </m:sub>
                      </m:sSub>
                      <m:r>
                        <m:rPr>
                          <m:sty m:val="p"/>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acc>
                        <m:accPr>
                          <m:chr m:val="⃗"/>
                          <m:ctrlPr>
                            <a:rPr lang="en-US" altLang="zh-CN" sz="2800" i="1">
                              <a:solidFill>
                                <a:srgbClr val="C00000"/>
                              </a:solidFill>
                              <a:latin typeface="Cambria Math" panose="02040503050406030204" pitchFamily="18" charset="0"/>
                              <a:ea typeface="Cambria Math" panose="02040503050406030204" pitchFamily="18" charset="0"/>
                            </a:rPr>
                          </m:ctrlPr>
                        </m:accPr>
                        <m:e>
                          <m:r>
                            <a:rPr lang="en-US" altLang="zh-CN" sz="2800" i="1">
                              <a:solidFill>
                                <a:srgbClr val="C00000"/>
                              </a:solidFill>
                              <a:latin typeface="Cambria Math" panose="02040503050406030204" pitchFamily="18" charset="0"/>
                              <a:ea typeface="Cambria Math" panose="02040503050406030204" pitchFamily="18" charset="0"/>
                            </a:rPr>
                            <m:t>𝑢</m:t>
                          </m:r>
                        </m:e>
                      </m:acc>
                      <m:r>
                        <m:rPr>
                          <m:nor/>
                        </m:rPr>
                        <a:rPr lang="en-US" altLang="zh-CN" sz="2800" b="1" dirty="0"/>
                        <m:t>d</m:t>
                      </m:r>
                      <m:r>
                        <a:rPr lang="en-US" altLang="zh-CN" sz="2800" b="0" i="1" smtClean="0">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8" name="矩形 7">
                <a:extLst>
                  <a:ext uri="{FF2B5EF4-FFF2-40B4-BE49-F238E27FC236}">
                    <a16:creationId xmlns:a16="http://schemas.microsoft.com/office/drawing/2014/main" id="{199E9D21-C885-49AA-8B20-6A5F4DACFE5C}"/>
                  </a:ext>
                </a:extLst>
              </p:cNvPr>
              <p:cNvSpPr>
                <a:spLocks noRot="1" noChangeAspect="1" noMove="1" noResize="1" noEditPoints="1" noAdjustHandles="1" noChangeArrowheads="1" noChangeShapeType="1" noTextEdit="1"/>
              </p:cNvSpPr>
              <p:nvPr/>
            </p:nvSpPr>
            <p:spPr>
              <a:xfrm>
                <a:off x="1962348" y="2858532"/>
                <a:ext cx="4431598" cy="592150"/>
              </a:xfrm>
              <a:prstGeom prst="rect">
                <a:avLst/>
              </a:prstGeom>
              <a:blipFill>
                <a:blip r:embed="rId5"/>
                <a:stretch>
                  <a:fillRect l="-286" t="-2128" b="-170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xmlns="">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pic>
        <p:nvPicPr>
          <p:cNvPr id="11" name="图片 10" descr="图片包含 游戏机, 运动&#10;&#10;描述已自动生成">
            <a:extLst>
              <a:ext uri="{FF2B5EF4-FFF2-40B4-BE49-F238E27FC236}">
                <a16:creationId xmlns:a16="http://schemas.microsoft.com/office/drawing/2014/main" id="{31EA2516-F449-443C-B6F6-C648D8C1F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180" y="2698845"/>
            <a:ext cx="3517681" cy="3917856"/>
          </a:xfrm>
          <a:prstGeom prst="rect">
            <a:avLst/>
          </a:prstGeom>
        </p:spPr>
      </p:pic>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中心差分法</a:t>
            </a:r>
            <a:endParaRPr lang="en-US" altLang="zh-CN"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C441D8-C07B-49C6-9A61-98A84E8FF1F8}"/>
                  </a:ext>
                </a:extLst>
              </p:cNvPr>
              <p:cNvSpPr/>
              <p:nvPr/>
            </p:nvSpPr>
            <p:spPr>
              <a:xfrm>
                <a:off x="4321881" y="4874807"/>
                <a:ext cx="6450692" cy="164333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4321881" y="4874807"/>
                <a:ext cx="6450692" cy="1643335"/>
              </a:xfrm>
              <a:prstGeom prst="rect">
                <a:avLst/>
              </a:prstGeom>
              <a:blipFill>
                <a:blip r:embed="rId19"/>
                <a:stretch>
                  <a:fillRect b="-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AE015C9-BB19-49E0-8625-5245F23571AA}"/>
                  </a:ext>
                </a:extLst>
              </p:cNvPr>
              <p:cNvSpPr/>
              <p:nvPr/>
            </p:nvSpPr>
            <p:spPr>
              <a:xfrm>
                <a:off x="974123" y="5401265"/>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974123" y="5401265"/>
                <a:ext cx="2601417" cy="7523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09741E8-2474-4830-86C8-53E0843BA45F}"/>
                  </a:ext>
                </a:extLst>
              </p:cNvPr>
              <p:cNvSpPr/>
              <p:nvPr/>
            </p:nvSpPr>
            <p:spPr>
              <a:xfrm>
                <a:off x="1259457" y="4041004"/>
                <a:ext cx="2250360"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b="0" i="0" smtClean="0">
                                  <a:solidFill>
                                    <a:schemeClr val="dk1"/>
                                  </a:solidFill>
                                  <a:latin typeface="Cambria Math" panose="02040503050406030204" pitchFamily="18" charset="0"/>
                                </a:rPr>
                                <m:t>−1</m:t>
                              </m:r>
                            </m:sub>
                          </m:sSub>
                        </m:num>
                        <m:den>
                          <m:r>
                            <a:rPr lang="en-US" altLang="zh-CN" b="0" i="1" smtClean="0">
                              <a:solidFill>
                                <a:schemeClr val="dk1"/>
                              </a:solidFill>
                              <a:latin typeface="Cambria Math" panose="02040503050406030204" pitchFamily="18" charset="0"/>
                            </a:rPr>
                            <m:t>2</m:t>
                          </m:r>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xmlns="">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1259457" y="4041004"/>
                <a:ext cx="2250360" cy="752322"/>
              </a:xfrm>
              <a:prstGeom prst="rect">
                <a:avLst/>
              </a:prstGeom>
              <a:blipFill>
                <a:blip r:embed="rId21"/>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a:off x="2091369" y="4843341"/>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6" name="箭头: 下 55">
            <a:extLst>
              <a:ext uri="{FF2B5EF4-FFF2-40B4-BE49-F238E27FC236}">
                <a16:creationId xmlns:a16="http://schemas.microsoft.com/office/drawing/2014/main" id="{0E3D2CF8-5267-4492-91BC-2A51815CB986}"/>
              </a:ext>
            </a:extLst>
          </p:cNvPr>
          <p:cNvSpPr/>
          <p:nvPr/>
        </p:nvSpPr>
        <p:spPr>
          <a:xfrm rot="-5400000">
            <a:off x="3765249" y="5552273"/>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BBE71C5-5BEA-4E4C-9CE7-CF6B003BDB56}"/>
              </a:ext>
            </a:extLst>
          </p:cNvPr>
          <p:cNvGrpSpPr/>
          <p:nvPr/>
        </p:nvGrpSpPr>
        <p:grpSpPr>
          <a:xfrm>
            <a:off x="8606014" y="1969701"/>
            <a:ext cx="2811177" cy="2612279"/>
            <a:chOff x="8606014" y="1969701"/>
            <a:chExt cx="2811177" cy="2612279"/>
          </a:xfrm>
        </p:grpSpPr>
        <p:grpSp>
          <p:nvGrpSpPr>
            <p:cNvPr id="53" name="组合 52">
              <a:extLst>
                <a:ext uri="{FF2B5EF4-FFF2-40B4-BE49-F238E27FC236}">
                  <a16:creationId xmlns:a16="http://schemas.microsoft.com/office/drawing/2014/main" id="{EB365D4C-056D-4C3D-BBE6-A902608422AF}"/>
                </a:ext>
              </a:extLst>
            </p:cNvPr>
            <p:cNvGrpSpPr/>
            <p:nvPr/>
          </p:nvGrpSpPr>
          <p:grpSpPr>
            <a:xfrm>
              <a:off x="8606014" y="1969701"/>
              <a:ext cx="2811177" cy="2612279"/>
              <a:chOff x="8308519" y="3043372"/>
              <a:chExt cx="2811177" cy="2612279"/>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105086" y="3767465"/>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105086" y="3767465"/>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559717" y="5286319"/>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
          <p:nvSpPr>
            <p:cNvPr id="54" name="椭圆 53">
              <a:extLst>
                <a:ext uri="{FF2B5EF4-FFF2-40B4-BE49-F238E27FC236}">
                  <a16:creationId xmlns:a16="http://schemas.microsoft.com/office/drawing/2014/main" id="{E2998CDD-72F8-4801-BA7D-E9FAF7F442A6}"/>
                </a:ext>
              </a:extLst>
            </p:cNvPr>
            <p:cNvSpPr/>
            <p:nvPr/>
          </p:nvSpPr>
          <p:spPr>
            <a:xfrm>
              <a:off x="9476370" y="266121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BA548E3-0B8F-432C-8F61-E274E452C451}"/>
                </a:ext>
              </a:extLst>
            </p:cNvPr>
            <p:cNvSpPr/>
            <p:nvPr/>
          </p:nvSpPr>
          <p:spPr>
            <a:xfrm>
              <a:off x="10959748" y="2663865"/>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35A179D8-4534-4F25-9A56-261B23BD96DB}"/>
                </a:ext>
              </a:extLst>
            </p:cNvPr>
            <p:cNvSpPr/>
            <p:nvPr/>
          </p:nvSpPr>
          <p:spPr>
            <a:xfrm>
              <a:off x="10959748" y="3394963"/>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7C59E8C-7BFF-4BFA-A102-D1615328A9E8}"/>
                </a:ext>
              </a:extLst>
            </p:cNvPr>
            <p:cNvSpPr/>
            <p:nvPr/>
          </p:nvSpPr>
          <p:spPr>
            <a:xfrm>
              <a:off x="9481679" y="338812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up)">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P spid="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sSup>
                      <m:sSupPr>
                        <m:ctrlPr>
                          <a:rPr lang="en-US" altLang="zh-CN" b="0" i="1" smtClean="0">
                            <a:solidFill>
                              <a:schemeClr val="accent2"/>
                            </a:solidFill>
                            <a:latin typeface="Cambria Math" panose="02040503050406030204" pitchFamily="18" charset="0"/>
                          </a:rPr>
                        </m:ctrlPr>
                      </m:sSupPr>
                      <m:e>
                        <m:r>
                          <a:rPr lang="en-US" altLang="zh-CN" b="0" i="1" smtClean="0">
                            <a:solidFill>
                              <a:schemeClr val="accent2"/>
                            </a:solidFill>
                            <a:latin typeface="Cambria Math" panose="02040503050406030204" pitchFamily="18" charset="0"/>
                          </a:rPr>
                          <m:t>𝑞</m:t>
                        </m:r>
                      </m:e>
                      <m:sup>
                        <m:r>
                          <a:rPr lang="en-US" altLang="zh-CN" b="0" i="1" smtClean="0">
                            <a:solidFill>
                              <a:schemeClr val="accent2"/>
                            </a:solidFill>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920047" cy="75155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solidFill>
                                <a:schemeClr val="tx1"/>
                              </a:solidFill>
                              <a:latin typeface="Cambria Math" panose="02040503050406030204" pitchFamily="18" charset="0"/>
                            </a:rPr>
                          </m:ctrlPr>
                        </m:fPr>
                        <m:num>
                          <m:r>
                            <a:rPr lang="zh-CN" altLang="en-US" sz="200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num>
                        <m:den>
                          <m:r>
                            <a:rPr lang="zh-CN" altLang="en-US"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𝑡</m:t>
                          </m:r>
                        </m:den>
                      </m:f>
                      <m:r>
                        <a:rPr lang="en-US" altLang="zh-CN" sz="2000" b="0" i="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r>
                        <m:rPr>
                          <m:sty m:val="p"/>
                        </m:rPr>
                        <a:rPr lang="en-US" altLang="zh-CN" sz="200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f>
                        <m:fPr>
                          <m:ctrlPr>
                            <a:rPr lang="en-US" altLang="zh-CN" sz="2000" i="1">
                              <a:solidFill>
                                <a:schemeClr val="tx1"/>
                              </a:solidFill>
                              <a:latin typeface="Cambria Math" panose="02040503050406030204" pitchFamily="18" charset="0"/>
                            </a:rPr>
                          </m:ctrlPr>
                        </m:fPr>
                        <m:num>
                          <m:r>
                            <a:rPr lang="en-US" altLang="zh-CN" sz="2000">
                              <a:solidFill>
                                <a:schemeClr val="tx1"/>
                              </a:solidFill>
                              <a:latin typeface="Cambria Math" panose="02040503050406030204" pitchFamily="18" charset="0"/>
                            </a:rPr>
                            <m:t>1</m:t>
                          </m:r>
                        </m:num>
                        <m:den>
                          <m:r>
                            <a:rPr lang="zh-CN" altLang="en-US" sz="2000">
                              <a:solidFill>
                                <a:schemeClr val="tx1"/>
                              </a:solidFill>
                              <a:latin typeface="Cambria Math" panose="02040503050406030204" pitchFamily="18" charset="0"/>
                            </a:rPr>
                            <m:t>𝜌</m:t>
                          </m:r>
                        </m:den>
                      </m:f>
                      <m:r>
                        <m:rPr>
                          <m:sty m:val="p"/>
                        </m:rP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𝑝</m:t>
                      </m:r>
                      <m:r>
                        <a:rPr lang="en-US" altLang="zh-CN" sz="2000">
                          <a:solidFill>
                            <a:schemeClr val="tx1"/>
                          </a:solidFill>
                          <a:latin typeface="Cambria Math" panose="02040503050406030204" pitchFamily="18" charset="0"/>
                        </a:rPr>
                        <m:t> +</m:t>
                      </m:r>
                      <m:r>
                        <a:rPr lang="en-US" altLang="zh-CN" sz="2000" smtClean="0">
                          <a:solidFill>
                            <a:schemeClr val="tx1"/>
                          </a:solidFill>
                          <a:latin typeface="Cambria Math" panose="02040503050406030204" pitchFamily="18" charset="0"/>
                        </a:rPr>
                        <m:t>𝑣</m:t>
                      </m:r>
                      <m:sSup>
                        <m:sSupPr>
                          <m:ctrlPr>
                            <a:rPr lang="en-US" altLang="zh-CN" sz="2000" i="1">
                              <a:solidFill>
                                <a:schemeClr val="tx1"/>
                              </a:solidFill>
                              <a:latin typeface="Cambria Math" panose="02040503050406030204" pitchFamily="18" charset="0"/>
                            </a:rPr>
                          </m:ctrlPr>
                        </m:sSupPr>
                        <m:e>
                          <m:r>
                            <m:rPr>
                              <m:sty m:val="p"/>
                            </m:rPr>
                            <a:rPr lang="en-US" altLang="zh-CN" sz="2000">
                              <a:solidFill>
                                <a:schemeClr val="tx1"/>
                              </a:solidFill>
                              <a:latin typeface="Cambria Math" panose="02040503050406030204" pitchFamily="18" charset="0"/>
                            </a:rPr>
                            <m:t>∇</m:t>
                          </m:r>
                        </m:e>
                        <m:sup>
                          <m:r>
                            <a:rPr lang="en-US" altLang="zh-CN" sz="2000">
                              <a:solidFill>
                                <a:schemeClr val="tx1"/>
                              </a:solidFill>
                              <a:latin typeface="Cambria Math" panose="02040503050406030204" pitchFamily="18" charset="0"/>
                            </a:rPr>
                            <m:t>2</m:t>
                          </m:r>
                        </m:sup>
                      </m:sSup>
                      <m:acc>
                        <m:accPr>
                          <m:chr m:val="⃗"/>
                          <m:ctrlPr>
                            <a:rPr lang="zh-CN" altLang="en-US"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a:solidFill>
                            <a:schemeClr val="tx1"/>
                          </a:solidFill>
                          <a:latin typeface="Cambria Math" panose="02040503050406030204" pitchFamily="18" charset="0"/>
                        </a:rPr>
                        <m:t>+</m:t>
                      </m:r>
                      <m:acc>
                        <m:accPr>
                          <m:chr m:val="⃗"/>
                          <m:ctrlPr>
                            <a:rPr lang="en-US" altLang="zh-CN" sz="2000" i="1" smtClean="0">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𝑔</m:t>
                          </m:r>
                        </m:e>
                      </m:acc>
                    </m:oMath>
                  </m:oMathPara>
                </a14:m>
                <a:endParaRPr lang="zh-CN" altLang="en-US" sz="2000"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920047" cy="751552"/>
              </a:xfrm>
              <a:prstGeom prst="rect">
                <a:avLst/>
              </a:prstGeom>
              <a:blipFill>
                <a:blip r:embed="rId5"/>
                <a:stretch>
                  <a:fillRect/>
                </a:stretch>
              </a:blipFill>
            </p:spPr>
            <p:txBody>
              <a:bodyPr/>
              <a:lstStyle/>
              <a:p>
                <a:r>
                  <a:rPr lang="zh-CN" altLang="en-US">
                    <a:noFill/>
                  </a:rPr>
                  <a:t> </a:t>
                </a:r>
              </a:p>
            </p:txBody>
          </p:sp>
        </mc:Fallback>
      </mc:AlternateContent>
      <p:sp>
        <p:nvSpPr>
          <p:cNvPr id="6" name="矩形: 圆角 5">
            <a:extLst>
              <a:ext uri="{FF2B5EF4-FFF2-40B4-BE49-F238E27FC236}">
                <a16:creationId xmlns:a16="http://schemas.microsoft.com/office/drawing/2014/main" id="{D314A8E9-BCE6-40B2-B508-DCB139B60456}"/>
              </a:ext>
            </a:extLst>
          </p:cNvPr>
          <p:cNvSpPr/>
          <p:nvPr/>
        </p:nvSpPr>
        <p:spPr>
          <a:xfrm>
            <a:off x="8297694" y="1955260"/>
            <a:ext cx="894944" cy="515566"/>
          </a:xfrm>
          <a:prstGeom prst="round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5632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en-US" altLang="zh-CN" sz="2400" i="1">
                            <a:latin typeface="Cambria Math" panose="02040503050406030204" pitchFamily="18" charset="0"/>
                            <a:ea typeface="Cambria Math" panose="02040503050406030204" pitchFamily="18" charset="0"/>
                          </a:rPr>
                          <m:t>s</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r>
                          <a:rPr lang="en-US" altLang="zh-CN" sz="2400" b="0" i="1" smtClean="0">
                            <a:solidFill>
                              <a:srgbClr val="E86E1A"/>
                            </a:solidFill>
                            <a:latin typeface="Cambria Math" panose="02040503050406030204" pitchFamily="18" charset="0"/>
                          </a:rPr>
                          <m:t>   </m:t>
                        </m:r>
                      </m:e>
                    </m:eqArr>
                  </m:oMath>
                </a14:m>
                <a:r>
                  <a:rPr lang="en-US" altLang="zh-CN" sz="2400" dirty="0">
                    <a:solidFill>
                      <a:schemeClr val="accent2"/>
                    </a:solidFill>
                  </a:rPr>
                  <a:t> (</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563202"/>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96252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r>
                          <a:rPr lang="en-US" altLang="zh-CN" i="1">
                            <a:solidFill>
                              <a:srgbClr val="E86E1A"/>
                            </a:solidFill>
                            <a:latin typeface="Cambria Math" panose="02040503050406030204" pitchFamily="18" charset="0"/>
                          </a:rPr>
                          <m:t>   </m:t>
                        </m:r>
                      </m:e>
                    </m:eqArr>
                  </m:oMath>
                </a14:m>
                <a:endParaRPr lang="en-US" altLang="zh-CN" dirty="0"/>
              </a:p>
              <a:p>
                <a:r>
                  <a:rPr lang="zh-CN" altLang="en-US" dirty="0"/>
                  <a:t>如何用压力梯度来更新速度</a:t>
                </a:r>
                <a:endParaRPr lang="en-US" altLang="zh-CN" dirty="0"/>
              </a:p>
              <a:p>
                <a:r>
                  <a:rPr lang="zh-CN" altLang="en-US" dirty="0"/>
                  <a:t>如何评估速度散度</a:t>
                </a:r>
                <a:endParaRPr lang="en-US" altLang="zh-CN" dirty="0"/>
              </a:p>
            </p:txBody>
          </p:sp>
        </mc:Choice>
        <mc:Fallback>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92500" lnSpcReduction="1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+1,</m:t>
                              </m:r>
                              <m:r>
                                <a:rPr lang="en-US" altLang="zh-CN" sz="2100" i="1" smtClean="0">
                                  <a:solidFill>
                                    <a:schemeClr val="accent2"/>
                                  </a:solidFill>
                                  <a:latin typeface="Cambria Math" panose="02040503050406030204" pitchFamily="18" charset="0"/>
                                </a:rPr>
                                <m:t>𝑗</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smtClean="0">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i="1" smtClean="0">
                            <a:latin typeface="Cambria Math" panose="02040503050406030204" pitchFamily="18" charset="0"/>
                          </a:rPr>
                          <m:t>𝑣</m:t>
                        </m:r>
                      </m:num>
                      <m:den>
                        <m:r>
                          <a:rPr lang="zh-CN" altLang="en-US" sz="2300" i="1">
                            <a:latin typeface="Cambria Math" panose="02040503050406030204" pitchFamily="18" charset="0"/>
                          </a:rPr>
                          <m:t>𝜕</m:t>
                        </m:r>
                        <m:r>
                          <a:rPr lang="en-US" altLang="zh-CN" sz="2300" i="1" smtClean="0">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868656" y="4166162"/>
            <a:ext cx="2148576" cy="2373241"/>
            <a:chOff x="8414000" y="3043372"/>
            <a:chExt cx="2642305"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414000" y="3043372"/>
              <a:ext cx="2642305" cy="2561570"/>
              <a:chOff x="1335020" y="2715712"/>
              <a:chExt cx="2642305" cy="2561570"/>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094948" y="3758649"/>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39" name="矩形 38">
                    <a:extLst>
                      <a:ext uri="{FF2B5EF4-FFF2-40B4-BE49-F238E27FC236}">
                        <a16:creationId xmlns:a16="http://schemas.microsoft.com/office/drawing/2014/main" id="{7FBC511C-55A4-4546-8554-C2F11715E05B}"/>
                      </a:ext>
                    </a:extLst>
                  </p:cNvPr>
                  <p:cNvSpPr>
                    <a:spLocks noRot="1" noChangeAspect="1" noMove="1" noResize="1" noEditPoints="1" noAdjustHandles="1" noChangeArrowheads="1" noChangeShapeType="1" noTextEdit="1"/>
                  </p:cNvSpPr>
                  <p:nvPr/>
                </p:nvSpPr>
                <p:spPr>
                  <a:xfrm>
                    <a:off x="3094948" y="3758649"/>
                    <a:ext cx="644151" cy="268407"/>
                  </a:xfrm>
                  <a:prstGeom prst="rect">
                    <a:avLst/>
                  </a:prstGeom>
                  <a:blipFill>
                    <a:blip r:embed="rId16"/>
                    <a:stretch>
                      <a:fillRect r="-238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597392" y="506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16200000">
                <a:off x="1147393" y="461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350345" y="5023367"/>
                    <a:ext cx="297774" cy="253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3" name="矩形 42">
                    <a:extLst>
                      <a:ext uri="{FF2B5EF4-FFF2-40B4-BE49-F238E27FC236}">
                        <a16:creationId xmlns:a16="http://schemas.microsoft.com/office/drawing/2014/main" id="{DF13B0EF-CDC6-4D26-922A-F72A5E15833D}"/>
                      </a:ext>
                    </a:extLst>
                  </p:cNvPr>
                  <p:cNvSpPr>
                    <a:spLocks noRot="1" noChangeAspect="1" noMove="1" noResize="1" noEditPoints="1" noAdjustHandles="1" noChangeArrowheads="1" noChangeShapeType="1" noTextEdit="1"/>
                  </p:cNvSpPr>
                  <p:nvPr/>
                </p:nvSpPr>
                <p:spPr>
                  <a:xfrm>
                    <a:off x="2350345" y="5023367"/>
                    <a:ext cx="297774" cy="25391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335020" y="4236442"/>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44" name="矩形 43">
                    <a:extLst>
                      <a:ext uri="{FF2B5EF4-FFF2-40B4-BE49-F238E27FC236}">
                        <a16:creationId xmlns:a16="http://schemas.microsoft.com/office/drawing/2014/main" id="{81C686CB-5FF6-44C5-BF28-ECC2BA8FCEA6}"/>
                      </a:ext>
                    </a:extLst>
                  </p:cNvPr>
                  <p:cNvSpPr>
                    <a:spLocks noRot="1" noChangeAspect="1" noMove="1" noResize="1" noEditPoints="1" noAdjustHandles="1" noChangeArrowheads="1" noChangeShapeType="1" noTextEdit="1"/>
                  </p:cNvSpPr>
                  <p:nvPr/>
                </p:nvSpPr>
                <p:spPr>
                  <a:xfrm>
                    <a:off x="1335020" y="4236442"/>
                    <a:ext cx="299184" cy="253916"/>
                  </a:xfrm>
                  <a:prstGeom prst="rect">
                    <a:avLst/>
                  </a:prstGeom>
                  <a:blipFill>
                    <a:blip r:embed="rId19"/>
                    <a:stretch>
                      <a:fillRect b="-20588"/>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01AEB46C-B23A-41DB-B004-AD9D185FB92B}"/>
                  </a:ext>
                </a:extLst>
              </p:cNvPr>
              <p:cNvSpPr/>
              <p:nvPr/>
            </p:nvSpPr>
            <p:spPr>
              <a:xfrm>
                <a:off x="7867160" y="2744975"/>
                <a:ext cx="2673693" cy="1418593"/>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+1,</m:t>
                            </m:r>
                            <m:r>
                              <a:rPr lang="en-US" altLang="zh-CN" sz="1400" i="1">
                                <a:solidFill>
                                  <a:schemeClr val="accent2"/>
                                </a:solidFill>
                                <a:latin typeface="Cambria Math" panose="02040503050406030204" pitchFamily="18" charset="0"/>
                              </a:rPr>
                              <m:t>𝑗</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p>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−1,</m:t>
                            </m:r>
                            <m:r>
                              <a:rPr lang="en-US" altLang="zh-CN" sz="1400" i="1">
                                <a:solidFill>
                                  <a:schemeClr val="accent2"/>
                                </a:solidFill>
                                <a:latin typeface="Cambria Math" panose="02040503050406030204" pitchFamily="18" charset="0"/>
                              </a:rPr>
                              <m:t>𝑗</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p>
              <a:p>
                <a14:m>
                  <m:oMath xmlns:m="http://schemas.openxmlformats.org/officeDocument/2006/math">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r>
                              <a:rPr lang="en-US" altLang="zh-CN" sz="1400" i="1">
                                <a:solidFill>
                                  <a:schemeClr val="accent2"/>
                                </a:solidFill>
                                <a:latin typeface="Cambria Math" panose="02040503050406030204" pitchFamily="18" charset="0"/>
                              </a:rPr>
                              <m:t>+1</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solidFill>
                    <a:schemeClr val="accent2"/>
                  </a:solidFill>
                  <a:ea typeface="Cambria Math" panose="02040503050406030204" pitchFamily="18" charset="0"/>
                </a:endParaRPr>
              </a:p>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r>
                              <a:rPr lang="en-US" altLang="zh-CN" sz="1400" i="1">
                                <a:solidFill>
                                  <a:schemeClr val="accent2"/>
                                </a:solidFill>
                                <a:latin typeface="Cambria Math" panose="02040503050406030204" pitchFamily="18" charset="0"/>
                              </a:rPr>
                              <m:t>−1</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zh-CN" altLang="en-US" sz="1400" dirty="0"/>
              </a:p>
            </p:txBody>
          </p:sp>
        </mc:Choice>
        <mc:Fallback>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67160" y="2744975"/>
                <a:ext cx="2673693" cy="1418593"/>
              </a:xfrm>
              <a:prstGeom prst="rect">
                <a:avLst/>
              </a:prstGeom>
              <a:blipFill>
                <a:blip r:embed="rId20"/>
                <a:stretch>
                  <a:fillRect/>
                </a:stretch>
              </a:blipFill>
              <a:ln w="12700"/>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924835" y="2218288"/>
            <a:ext cx="372669" cy="480195"/>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F6E314-CCAA-46A0-B1CC-11CE55D62A78}"/>
                  </a:ext>
                </a:extLst>
              </p:cNvPr>
              <p:cNvSpPr/>
              <p:nvPr/>
            </p:nvSpPr>
            <p:spPr>
              <a:xfrm>
                <a:off x="946926" y="5488637"/>
                <a:ext cx="8907306"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fontScale="85000" lnSpcReduction="10000"/>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946926" y="5488637"/>
                <a:ext cx="8907306" cy="734817"/>
              </a:xfrm>
              <a:prstGeom prst="rect">
                <a:avLst/>
              </a:prstGeom>
              <a:blipFill>
                <a:blip r:embed="rId21"/>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2CA5AAD-F68C-41A7-98F8-89D7FBFE4641}"/>
                  </a:ext>
                </a:extLst>
              </p:cNvPr>
              <p:cNvSpPr/>
              <p:nvPr/>
            </p:nvSpPr>
            <p:spPr>
              <a:xfrm>
                <a:off x="3803186" y="3955181"/>
                <a:ext cx="3955417" cy="6353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a:bodyPr>
              <a:lstStyle/>
              <a:p>
                <a:pPr>
                  <a:spcBef>
                    <a:spcPts val="1000"/>
                  </a:spcBef>
                </a:pPr>
                <a:r>
                  <a:rPr lang="en-US" altLang="zh-CN" sz="2000" dirty="0"/>
                  <a:t> </a:t>
                </a:r>
                <a14:m>
                  <m:oMath xmlns:m="http://schemas.openxmlformats.org/officeDocument/2006/math">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smtClean="0">
                                <a:solidFill>
                                  <a:schemeClr val="accent1"/>
                                </a:solidFill>
                                <a:latin typeface="Cambria Math" panose="02040503050406030204" pitchFamily="18" charset="0"/>
                              </a:rPr>
                              <m:t>𝑛</m:t>
                            </m:r>
                            <m:r>
                              <a:rPr lang="en-US" altLang="zh-CN" sz="2000" smtClean="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oMath>
                </a14:m>
                <a:r>
                  <a:rPr lang="en-US" altLang="zh-CN" sz="2000" dirty="0"/>
                  <a:t> = 0</a:t>
                </a:r>
              </a:p>
            </p:txBody>
          </p:sp>
        </mc:Choice>
        <mc:Fallback xmlns="">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803186" y="3955181"/>
                <a:ext cx="3955417" cy="635302"/>
              </a:xfrm>
              <a:prstGeom prst="rect">
                <a:avLst/>
              </a:prstGeom>
              <a:blipFill>
                <a:blip r:embed="rId23"/>
                <a:stretch>
                  <a:fillRect b="-3774"/>
                </a:stretch>
              </a:blipFill>
              <a:ln w="12700">
                <a:solidFill>
                  <a:schemeClr val="accent5"/>
                </a:solidFill>
              </a:ln>
            </p:spPr>
            <p:txBody>
              <a:bodyPr/>
              <a:lstStyle/>
              <a:p>
                <a:r>
                  <a:rPr lang="zh-CN" altLang="en-US">
                    <a:noFill/>
                  </a:rPr>
                  <a:t> </a:t>
                </a:r>
              </a:p>
            </p:txBody>
          </p:sp>
        </mc:Fallback>
      </mc:AlternateContent>
      <p:sp>
        <p:nvSpPr>
          <p:cNvPr id="53" name="箭头: 下 52">
            <a:extLst>
              <a:ext uri="{FF2B5EF4-FFF2-40B4-BE49-F238E27FC236}">
                <a16:creationId xmlns:a16="http://schemas.microsoft.com/office/drawing/2014/main" id="{D144973F-AD43-417E-8FB7-79AF84C1544B}"/>
              </a:ext>
            </a:extLst>
          </p:cNvPr>
          <p:cNvSpPr/>
          <p:nvPr/>
        </p:nvSpPr>
        <p:spPr>
          <a:xfrm>
            <a:off x="6400819" y="4850900"/>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55" name="连接符: 肘形 54">
            <a:extLst>
              <a:ext uri="{FF2B5EF4-FFF2-40B4-BE49-F238E27FC236}">
                <a16:creationId xmlns:a16="http://schemas.microsoft.com/office/drawing/2014/main" id="{9A0D53BD-2B8B-41F3-BA89-76EED7456C9C}"/>
              </a:ext>
            </a:extLst>
          </p:cNvPr>
          <p:cNvCxnSpPr>
            <a:cxnSpLocks/>
            <a:stCxn id="6" idx="2"/>
          </p:cNvCxnSpPr>
          <p:nvPr/>
        </p:nvCxnSpPr>
        <p:spPr>
          <a:xfrm rot="5400000">
            <a:off x="8341268" y="3580903"/>
            <a:ext cx="280074" cy="1445404"/>
          </a:xfrm>
          <a:prstGeom prst="bentConnector2">
            <a:avLst/>
          </a:prstGeom>
          <a:ln w="793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68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up)">
                                      <p:cBhvr>
                                        <p:cTn id="19" dur="500"/>
                                        <p:tgtEl>
                                          <p:spTgt spid="46"/>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right)">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up)">
                                      <p:cBhvr>
                                        <p:cTn id="35" dur="500"/>
                                        <p:tgtEl>
                                          <p:spTgt spid="53"/>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p:bldP spid="49" grpId="0" animBg="1"/>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smtClean="0">
                              <a:solidFill>
                                <a:schemeClr val="accent1"/>
                              </a:solidFill>
                              <a:latin typeface="Cambria Math" panose="02040503050406030204" pitchFamily="18" charset="0"/>
                              <a:ea typeface="Cambria Math" panose="02040503050406030204" pitchFamily="18" charset="0"/>
                            </a:rPr>
                            <m:t>4</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AE7AF7-47D6-4CF3-B891-13F26EE3C04D}"/>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p:sp>
        <p:nvSpPr>
          <p:cNvPr id="3" name="内容占位符 2">
            <a:extLst>
              <a:ext uri="{FF2B5EF4-FFF2-40B4-BE49-F238E27FC236}">
                <a16:creationId xmlns:a16="http://schemas.microsoft.com/office/drawing/2014/main" id="{21C6D94C-2F11-4FE4-8B17-83544C4293AC}"/>
              </a:ext>
            </a:extLst>
          </p:cNvPr>
          <p:cNvSpPr>
            <a:spLocks noGrp="1"/>
          </p:cNvSpPr>
          <p:nvPr>
            <p:ph idx="1"/>
          </p:nvPr>
        </p:nvSpPr>
        <p:spPr/>
        <p:txBody>
          <a:bodyPr/>
          <a:lstStyle/>
          <a:p>
            <a:r>
              <a:rPr lang="zh-CN" altLang="en-US" dirty="0"/>
              <a:t>流体的不可压缩投影算法流程</a:t>
            </a:r>
            <a:endParaRPr lang="en-US" altLang="zh-CN" dirty="0"/>
          </a:p>
        </p:txBody>
      </p:sp>
      <p:pic>
        <p:nvPicPr>
          <p:cNvPr id="4" name="图片 3">
            <a:extLst>
              <a:ext uri="{FF2B5EF4-FFF2-40B4-BE49-F238E27FC236}">
                <a16:creationId xmlns:a16="http://schemas.microsoft.com/office/drawing/2014/main" id="{F802B56E-24A4-49E1-87BE-4795A325B073}"/>
              </a:ext>
            </a:extLst>
          </p:cNvPr>
          <p:cNvPicPr>
            <a:picLocks noChangeAspect="1"/>
          </p:cNvPicPr>
          <p:nvPr/>
        </p:nvPicPr>
        <p:blipFill>
          <a:blip r:embed="rId3"/>
          <a:stretch>
            <a:fillRect/>
          </a:stretch>
        </p:blipFill>
        <p:spPr>
          <a:xfrm>
            <a:off x="1087806" y="2431638"/>
            <a:ext cx="6882761" cy="2733388"/>
          </a:xfrm>
          <a:prstGeom prst="rect">
            <a:avLst/>
          </a:prstGeom>
        </p:spPr>
      </p:pic>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00F2C48F-6EF3-4F98-97E5-9E178104A6CD}"/>
                  </a:ext>
                </a:extLst>
              </p:cNvPr>
              <p:cNvSpPr/>
              <p:nvPr/>
            </p:nvSpPr>
            <p:spPr>
              <a:xfrm>
                <a:off x="9663545" y="2431638"/>
                <a:ext cx="1995162" cy="59663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1600" i="1">
                          <a:solidFill>
                            <a:srgbClr val="C00000"/>
                          </a:solidFill>
                          <a:latin typeface="Cambria Math" panose="02040503050406030204" pitchFamily="18" charset="0"/>
                        </a:rPr>
                        <m:t>−</m:t>
                      </m:r>
                      <m:f>
                        <m:fPr>
                          <m:ctrlPr>
                            <a:rPr lang="en-US" altLang="zh-CN" sz="1600" i="1">
                              <a:solidFill>
                                <a:srgbClr val="C00000"/>
                              </a:solidFill>
                              <a:latin typeface="Cambria Math" panose="02040503050406030204" pitchFamily="18" charset="0"/>
                            </a:rPr>
                          </m:ctrlPr>
                        </m:fPr>
                        <m:num>
                          <m:r>
                            <a:rPr lang="en-US" altLang="zh-CN" sz="1600" i="1">
                              <a:solidFill>
                                <a:srgbClr val="C00000"/>
                              </a:solidFill>
                              <a:latin typeface="Cambria Math" panose="02040503050406030204" pitchFamily="18" charset="0"/>
                              <a:ea typeface="Cambria Math" panose="02040503050406030204" pitchFamily="18" charset="0"/>
                            </a:rPr>
                            <m:t>∆</m:t>
                          </m:r>
                          <m:r>
                            <a:rPr lang="en-US" altLang="zh-CN" sz="1600" i="1">
                              <a:solidFill>
                                <a:srgbClr val="C00000"/>
                              </a:solidFill>
                              <a:latin typeface="Cambria Math" panose="02040503050406030204" pitchFamily="18" charset="0"/>
                              <a:ea typeface="Cambria Math" panose="02040503050406030204" pitchFamily="18" charset="0"/>
                            </a:rPr>
                            <m:t>𝑡</m:t>
                          </m:r>
                        </m:num>
                        <m:den>
                          <m:r>
                            <a:rPr lang="zh-CN" altLang="en-US" sz="1600" i="1">
                              <a:solidFill>
                                <a:srgbClr val="C00000"/>
                              </a:solidFill>
                              <a:latin typeface="Cambria Math" panose="02040503050406030204" pitchFamily="18" charset="0"/>
                            </a:rPr>
                            <m:t>𝜌</m:t>
                          </m:r>
                        </m:den>
                      </m:f>
                      <m:r>
                        <m:rPr>
                          <m:sty m:val="p"/>
                        </m:rPr>
                        <a:rPr lang="zh-CN" altLang="en-US" sz="1600" i="1">
                          <a:solidFill>
                            <a:srgbClr val="C00000"/>
                          </a:solidFill>
                          <a:latin typeface="Cambria Math" panose="02040503050406030204" pitchFamily="18" charset="0"/>
                        </a:rPr>
                        <m:t>∇</m:t>
                      </m:r>
                      <m:r>
                        <a:rPr lang="zh-CN" altLang="en-US" sz="1600" i="1">
                          <a:solidFill>
                            <a:srgbClr val="C00000"/>
                          </a:solidFill>
                          <a:latin typeface="Cambria Math" panose="02040503050406030204" pitchFamily="18" charset="0"/>
                        </a:rPr>
                        <m:t>∙</m:t>
                      </m:r>
                      <m:r>
                        <m:rPr>
                          <m:sty m:val="p"/>
                        </m:rP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𝑝</m:t>
                      </m:r>
                      <m:r>
                        <a:rPr lang="en-US" altLang="zh-CN" sz="1600" i="1">
                          <a:solidFill>
                            <a:srgbClr val="C00000"/>
                          </a:solidFill>
                          <a:latin typeface="Cambria Math" panose="02040503050406030204" pitchFamily="18" charset="0"/>
                        </a:rPr>
                        <m:t>=−</m:t>
                      </m:r>
                      <m:r>
                        <m:rPr>
                          <m:sty m:val="p"/>
                        </m:rPr>
                        <a:rPr lang="zh-CN" altLang="en-US" sz="1600" i="1">
                          <a:solidFill>
                            <a:srgbClr val="C00000"/>
                          </a:solidFill>
                          <a:latin typeface="Cambria Math" panose="02040503050406030204" pitchFamily="18" charset="0"/>
                        </a:rPr>
                        <m:t>∇</m:t>
                      </m:r>
                      <m:r>
                        <a:rPr lang="zh-CN" altLang="en-US" sz="1600" i="1">
                          <a:solidFill>
                            <a:srgbClr val="C00000"/>
                          </a:solidFill>
                          <a:latin typeface="Cambria Math" panose="02040503050406030204" pitchFamily="18" charset="0"/>
                        </a:rPr>
                        <m:t>∙</m:t>
                      </m:r>
                      <m:acc>
                        <m:accPr>
                          <m:chr m:val="⃗"/>
                          <m:ctrlPr>
                            <a:rPr lang="zh-CN" altLang="en-US" sz="1600" i="1">
                              <a:solidFill>
                                <a:srgbClr val="C00000"/>
                              </a:solidFill>
                              <a:latin typeface="Cambria Math" panose="02040503050406030204" pitchFamily="18" charset="0"/>
                            </a:rPr>
                          </m:ctrlPr>
                        </m:accPr>
                        <m:e>
                          <m:r>
                            <a:rPr lang="en-US" altLang="zh-CN" sz="1600" i="1">
                              <a:solidFill>
                                <a:srgbClr val="C00000"/>
                              </a:solidFill>
                              <a:latin typeface="Cambria Math" panose="02040503050406030204" pitchFamily="18" charset="0"/>
                            </a:rPr>
                            <m:t>𝑢</m:t>
                          </m:r>
                        </m:e>
                      </m:acc>
                    </m:oMath>
                  </m:oMathPara>
                </a14:m>
                <a:endParaRPr lang="zh-CN" altLang="en-US" sz="1600" dirty="0"/>
              </a:p>
            </p:txBody>
          </p:sp>
        </mc:Choice>
        <mc:Fallback>
          <p:sp>
            <p:nvSpPr>
              <p:cNvPr id="5" name="矩形 4">
                <a:extLst>
                  <a:ext uri="{FF2B5EF4-FFF2-40B4-BE49-F238E27FC236}">
                    <a16:creationId xmlns:a16="http://schemas.microsoft.com/office/drawing/2014/main" id="{00F2C48F-6EF3-4F98-97E5-9E178104A6CD}"/>
                  </a:ext>
                </a:extLst>
              </p:cNvPr>
              <p:cNvSpPr>
                <a:spLocks noRot="1" noChangeAspect="1" noMove="1" noResize="1" noEditPoints="1" noAdjustHandles="1" noChangeArrowheads="1" noChangeShapeType="1" noTextEdit="1"/>
              </p:cNvSpPr>
              <p:nvPr/>
            </p:nvSpPr>
            <p:spPr>
              <a:xfrm>
                <a:off x="9663545" y="2431638"/>
                <a:ext cx="1995162" cy="59663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A7A656F4-E915-4B9B-BF50-C0FF023C4281}"/>
                  </a:ext>
                </a:extLst>
              </p:cNvPr>
              <p:cNvSpPr/>
              <p:nvPr/>
            </p:nvSpPr>
            <p:spPr>
              <a:xfrm>
                <a:off x="10349811" y="3208808"/>
                <a:ext cx="89659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b="1" i="1">
                          <a:solidFill>
                            <a:schemeClr val="accent1"/>
                          </a:solidFill>
                          <a:latin typeface="Cambria Math" panose="02040503050406030204" pitchFamily="18" charset="0"/>
                        </a:rPr>
                        <m:t>𝑨</m:t>
                      </m:r>
                      <m:r>
                        <a:rPr lang="en-US" altLang="zh-CN" sz="1600" b="1" i="1">
                          <a:solidFill>
                            <a:schemeClr val="accent2"/>
                          </a:solidFill>
                          <a:latin typeface="Cambria Math" panose="02040503050406030204" pitchFamily="18" charset="0"/>
                        </a:rPr>
                        <m:t>𝒑</m:t>
                      </m:r>
                      <m:r>
                        <a:rPr lang="en-US" altLang="zh-CN" sz="1600" i="1">
                          <a:latin typeface="Cambria Math" panose="02040503050406030204" pitchFamily="18" charset="0"/>
                        </a:rPr>
                        <m:t>=</m:t>
                      </m:r>
                      <m:r>
                        <a:rPr lang="en-US" altLang="zh-CN" sz="1600" b="1" i="1">
                          <a:latin typeface="Cambria Math" panose="02040503050406030204" pitchFamily="18" charset="0"/>
                        </a:rPr>
                        <m:t>𝒃</m:t>
                      </m:r>
                    </m:oMath>
                  </m:oMathPara>
                </a14:m>
                <a:endParaRPr lang="en-US" altLang="zh-CN" sz="1600" b="1" dirty="0"/>
              </a:p>
            </p:txBody>
          </p:sp>
        </mc:Choice>
        <mc:Fallback>
          <p:sp>
            <p:nvSpPr>
              <p:cNvPr id="6" name="矩形 5">
                <a:extLst>
                  <a:ext uri="{FF2B5EF4-FFF2-40B4-BE49-F238E27FC236}">
                    <a16:creationId xmlns:a16="http://schemas.microsoft.com/office/drawing/2014/main" id="{A7A656F4-E915-4B9B-BF50-C0FF023C4281}"/>
                  </a:ext>
                </a:extLst>
              </p:cNvPr>
              <p:cNvSpPr>
                <a:spLocks noRot="1" noChangeAspect="1" noMove="1" noResize="1" noEditPoints="1" noAdjustHandles="1" noChangeArrowheads="1" noChangeShapeType="1" noTextEdit="1"/>
              </p:cNvSpPr>
              <p:nvPr/>
            </p:nvSpPr>
            <p:spPr>
              <a:xfrm>
                <a:off x="10349811" y="3208808"/>
                <a:ext cx="896592" cy="338554"/>
              </a:xfrm>
              <a:prstGeom prst="rect">
                <a:avLst/>
              </a:prstGeom>
              <a:blipFill>
                <a:blip r:embed="rId5"/>
                <a:stretch>
                  <a:fillRect b="-3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4D55211E-8195-40AC-A228-A2CCA1A08CBC}"/>
                  </a:ext>
                </a:extLst>
              </p:cNvPr>
              <p:cNvSpPr/>
              <p:nvPr/>
            </p:nvSpPr>
            <p:spPr>
              <a:xfrm>
                <a:off x="7678539" y="3727895"/>
                <a:ext cx="4513461" cy="111068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limLow>
                        <m:limLowPr>
                          <m:ctrlPr>
                            <a:rPr lang="en-US" altLang="zh-CN" sz="1600" i="1">
                              <a:solidFill>
                                <a:schemeClr val="accent1"/>
                              </a:solidFill>
                              <a:latin typeface="Cambria Math" panose="02040503050406030204" pitchFamily="18" charset="0"/>
                            </a:rPr>
                          </m:ctrlPr>
                        </m:limLowPr>
                        <m:e>
                          <m:groupChr>
                            <m:groupChrPr>
                              <m:chr m:val="⏟"/>
                              <m:ctrlPr>
                                <a:rPr lang="en-US" altLang="zh-CN" sz="1600" i="1">
                                  <a:solidFill>
                                    <a:schemeClr val="accent1"/>
                                  </a:solidFill>
                                  <a:latin typeface="Cambria Math" panose="02040503050406030204" pitchFamily="18" charset="0"/>
                                </a:rPr>
                              </m:ctrlPr>
                            </m:groupChrPr>
                            <m:e>
                              <m:d>
                                <m:dPr>
                                  <m:begChr m:val="["/>
                                  <m:endChr m:val="]"/>
                                  <m:ctrlPr>
                                    <a:rPr lang="en-US" altLang="zh-CN" sz="1600" i="1">
                                      <a:solidFill>
                                        <a:schemeClr val="accent1"/>
                                      </a:solidFill>
                                      <a:latin typeface="Cambria Math" panose="02040503050406030204" pitchFamily="18" charset="0"/>
                                    </a:rPr>
                                  </m:ctrlPr>
                                </m:dPr>
                                <m:e>
                                  <m:m>
                                    <m:mPr>
                                      <m:mcs>
                                        <m:mc>
                                          <m:mcPr>
                                            <m:count m:val="3"/>
                                            <m:mcJc m:val="center"/>
                                          </m:mcPr>
                                        </m:mc>
                                      </m:mcs>
                                      <m:ctrlPr>
                                        <a:rPr lang="en-US" altLang="zh-CN" sz="1600" i="1">
                                          <a:solidFill>
                                            <a:schemeClr val="accent1"/>
                                          </a:solidFill>
                                          <a:latin typeface="Cambria Math" panose="02040503050406030204" pitchFamily="18" charset="0"/>
                                        </a:rPr>
                                      </m:ctrlPr>
                                    </m:mPr>
                                    <m:mr>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0,0</m:t>
                                            </m:r>
                                          </m:sub>
                                        </m:sSub>
                                      </m:e>
                                      <m:e>
                                        <m:r>
                                          <a:rPr lang="en-US" altLang="zh-CN" sz="1600" i="1">
                                            <a:solidFill>
                                              <a:schemeClr val="accent1"/>
                                            </a:solidFill>
                                            <a:latin typeface="Cambria Math" panose="02040503050406030204" pitchFamily="18" charset="0"/>
                                          </a:rPr>
                                          <m:t>⋯</m:t>
                                        </m:r>
                                      </m:e>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0,</m:t>
                                            </m:r>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sub>
                                        </m:sSub>
                                      </m:e>
                                    </m:mr>
                                    <m:mr>
                                      <m:e>
                                        <m:r>
                                          <a:rPr lang="en-US" altLang="zh-CN" sz="1600" i="1">
                                            <a:solidFill>
                                              <a:schemeClr val="accent1"/>
                                            </a:solidFill>
                                            <a:latin typeface="Cambria Math" panose="02040503050406030204" pitchFamily="18" charset="0"/>
                                          </a:rPr>
                                          <m:t>⋮</m:t>
                                        </m:r>
                                      </m:e>
                                      <m:e>
                                        <m:r>
                                          <a:rPr lang="en-US" altLang="zh-CN" sz="1600" i="1">
                                            <a:solidFill>
                                              <a:schemeClr val="accent1"/>
                                            </a:solidFill>
                                            <a:latin typeface="Cambria Math" panose="02040503050406030204" pitchFamily="18" charset="0"/>
                                          </a:rPr>
                                          <m:t>⋱</m:t>
                                        </m:r>
                                      </m:e>
                                      <m:e>
                                        <m:r>
                                          <a:rPr lang="en-US" altLang="zh-CN" sz="1600" i="1">
                                            <a:solidFill>
                                              <a:schemeClr val="accent1"/>
                                            </a:solidFill>
                                            <a:latin typeface="Cambria Math" panose="02040503050406030204" pitchFamily="18" charset="0"/>
                                          </a:rPr>
                                          <m:t>⋮</m:t>
                                        </m:r>
                                      </m:e>
                                    </m:mr>
                                    <m:mr>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r>
                                              <a:rPr lang="en-US" altLang="zh-CN" sz="1600" i="1">
                                                <a:solidFill>
                                                  <a:schemeClr val="accent1"/>
                                                </a:solidFill>
                                                <a:latin typeface="Cambria Math" panose="02040503050406030204" pitchFamily="18" charset="0"/>
                                                <a:ea typeface="Cambria Math" panose="02040503050406030204" pitchFamily="18" charset="0"/>
                                              </a:rPr>
                                              <m:t>,0</m:t>
                                            </m:r>
                                          </m:sub>
                                        </m:sSub>
                                      </m:e>
                                      <m:e>
                                        <m:r>
                                          <a:rPr lang="en-US" altLang="zh-CN" sz="1600" i="1">
                                            <a:solidFill>
                                              <a:schemeClr val="accent1"/>
                                            </a:solidFill>
                                            <a:latin typeface="Cambria Math" panose="02040503050406030204" pitchFamily="18" charset="0"/>
                                          </a:rPr>
                                          <m:t>⋯</m:t>
                                        </m:r>
                                      </m:e>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1600" i="1">
                              <a:solidFill>
                                <a:srgbClr val="C00000"/>
                              </a:solidFill>
                              <a:latin typeface="Cambria Math" panose="02040503050406030204" pitchFamily="18" charset="0"/>
                            </a:rPr>
                            <m:t>𝑂</m:t>
                          </m:r>
                          <m:r>
                            <a:rPr lang="en-US" altLang="zh-CN" sz="1600" i="1">
                              <a:solidFill>
                                <a:srgbClr val="C00000"/>
                              </a:solidFill>
                              <a:latin typeface="Cambria Math" panose="02040503050406030204" pitchFamily="18" charset="0"/>
                            </a:rPr>
                            <m:t>(</m:t>
                          </m:r>
                          <m:sSup>
                            <m:sSupPr>
                              <m:ctrlPr>
                                <a:rPr lang="en-US" altLang="zh-CN" sz="1600" i="1">
                                  <a:solidFill>
                                    <a:srgbClr val="C00000"/>
                                  </a:solidFill>
                                  <a:latin typeface="Cambria Math" panose="02040503050406030204" pitchFamily="18" charset="0"/>
                                </a:rPr>
                              </m:ctrlPr>
                            </m:sSupPr>
                            <m:e>
                              <m:r>
                                <a:rPr lang="en-US" altLang="zh-CN" sz="1600" i="1">
                                  <a:solidFill>
                                    <a:srgbClr val="C00000"/>
                                  </a:solidFill>
                                  <a:latin typeface="Cambria Math" panose="02040503050406030204" pitchFamily="18" charset="0"/>
                                </a:rPr>
                                <m:t>𝑚</m:t>
                              </m:r>
                            </m:e>
                            <m:sup>
                              <m:r>
                                <a:rPr lang="en-US" altLang="zh-CN" sz="1600" i="1">
                                  <a:solidFill>
                                    <a:srgbClr val="C00000"/>
                                  </a:solidFill>
                                  <a:latin typeface="Cambria Math" panose="02040503050406030204" pitchFamily="18" charset="0"/>
                                </a:rPr>
                                <m:t>2</m:t>
                              </m:r>
                            </m:sup>
                          </m:sSup>
                          <m:sSup>
                            <m:sSupPr>
                              <m:ctrlPr>
                                <a:rPr lang="en-US" altLang="zh-CN" sz="1600" i="1">
                                  <a:solidFill>
                                    <a:srgbClr val="C00000"/>
                                  </a:solidFill>
                                  <a:latin typeface="Cambria Math" panose="02040503050406030204" pitchFamily="18" charset="0"/>
                                </a:rPr>
                              </m:ctrlPr>
                            </m:sSupPr>
                            <m:e>
                              <m:r>
                                <a:rPr lang="en-US" altLang="zh-CN" sz="1600" i="1">
                                  <a:solidFill>
                                    <a:srgbClr val="C00000"/>
                                  </a:solidFill>
                                  <a:latin typeface="Cambria Math" panose="02040503050406030204" pitchFamily="18" charset="0"/>
                                </a:rPr>
                                <m:t>𝑛</m:t>
                              </m:r>
                            </m:e>
                            <m:sup>
                              <m:r>
                                <a:rPr lang="en-US" altLang="zh-CN" sz="1600" i="1">
                                  <a:solidFill>
                                    <a:srgbClr val="C00000"/>
                                  </a:solidFill>
                                  <a:latin typeface="Cambria Math" panose="02040503050406030204" pitchFamily="18" charset="0"/>
                                </a:rPr>
                                <m:t>2</m:t>
                              </m:r>
                            </m:sup>
                          </m:sSup>
                          <m:r>
                            <a:rPr lang="en-US" altLang="zh-CN" sz="1600" i="1">
                              <a:solidFill>
                                <a:srgbClr val="C00000"/>
                              </a:solidFill>
                              <a:latin typeface="Cambria Math" panose="02040503050406030204" pitchFamily="18" charset="0"/>
                            </a:rPr>
                            <m:t>)</m:t>
                          </m:r>
                          <m:r>
                            <m:rPr>
                              <m:nor/>
                            </m:rPr>
                            <a:rPr lang="zh-CN" altLang="en-US" sz="1600" dirty="0">
                              <a:solidFill>
                                <a:srgbClr val="C00000"/>
                              </a:solidFill>
                            </a:rPr>
                            <m:t> </m:t>
                          </m:r>
                        </m:lim>
                      </m:limLow>
                      <m:limLow>
                        <m:limLowPr>
                          <m:ctrlPr>
                            <a:rPr lang="en-US" altLang="zh-CN" sz="1600" i="1">
                              <a:solidFill>
                                <a:schemeClr val="accent2"/>
                              </a:solidFill>
                              <a:latin typeface="Cambria Math" panose="02040503050406030204" pitchFamily="18" charset="0"/>
                            </a:rPr>
                          </m:ctrlPr>
                        </m:limLowPr>
                        <m:e>
                          <m:groupChr>
                            <m:groupChrPr>
                              <m:chr m:val="⏟"/>
                              <m:ctrlPr>
                                <a:rPr lang="en-US" altLang="zh-CN" sz="1600" i="1">
                                  <a:solidFill>
                                    <a:schemeClr val="accent2"/>
                                  </a:solidFill>
                                  <a:latin typeface="Cambria Math" panose="02040503050406030204" pitchFamily="18" charset="0"/>
                                </a:rPr>
                              </m:ctrlPr>
                            </m:groupChrPr>
                            <m:e>
                              <m:d>
                                <m:dPr>
                                  <m:begChr m:val="["/>
                                  <m:endChr m:val="]"/>
                                  <m:ctrlPr>
                                    <a:rPr lang="en-US" altLang="zh-CN" sz="1600" i="1">
                                      <a:solidFill>
                                        <a:schemeClr val="accent2"/>
                                      </a:solidFill>
                                      <a:latin typeface="Cambria Math" panose="02040503050406030204" pitchFamily="18" charset="0"/>
                                    </a:rPr>
                                  </m:ctrlPr>
                                </m:dPr>
                                <m:e>
                                  <m:m>
                                    <m:mPr>
                                      <m:mcs>
                                        <m:mc>
                                          <m:mcPr>
                                            <m:count m:val="1"/>
                                            <m:mcJc m:val="center"/>
                                          </m:mcPr>
                                        </m:mc>
                                      </m:mcs>
                                      <m:ctrlPr>
                                        <a:rPr lang="en-US" altLang="zh-CN" sz="1600" i="1">
                                          <a:solidFill>
                                            <a:schemeClr val="accent2"/>
                                          </a:solidFill>
                                          <a:latin typeface="Cambria Math" panose="02040503050406030204" pitchFamily="18" charset="0"/>
                                        </a:rPr>
                                      </m:ctrlPr>
                                    </m:mPr>
                                    <m:mr>
                                      <m:e>
                                        <m:sSub>
                                          <m:sSubPr>
                                            <m:ctrlPr>
                                              <a:rPr lang="en-US" altLang="zh-CN" sz="1600" i="1">
                                                <a:solidFill>
                                                  <a:schemeClr val="accent2"/>
                                                </a:solidFill>
                                                <a:latin typeface="Cambria Math" panose="02040503050406030204" pitchFamily="18" charset="0"/>
                                                <a:ea typeface="Cambria Math" panose="02040503050406030204" pitchFamily="18" charset="0"/>
                                              </a:rPr>
                                            </m:ctrlPr>
                                          </m:sSubPr>
                                          <m:e>
                                            <m:r>
                                              <a:rPr lang="en-US" altLang="zh-CN" sz="1600" i="1">
                                                <a:solidFill>
                                                  <a:schemeClr val="accent2"/>
                                                </a:solidFill>
                                                <a:latin typeface="Cambria Math" panose="02040503050406030204" pitchFamily="18" charset="0"/>
                                                <a:ea typeface="Cambria Math" panose="02040503050406030204" pitchFamily="18" charset="0"/>
                                              </a:rPr>
                                              <m:t>𝑝</m:t>
                                            </m:r>
                                          </m:e>
                                          <m:sub>
                                            <m:r>
                                              <a:rPr lang="en-US" altLang="zh-CN" sz="16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1600" i="1">
                                            <a:solidFill>
                                              <a:schemeClr val="accent2"/>
                                            </a:solidFill>
                                            <a:latin typeface="Cambria Math" panose="02040503050406030204" pitchFamily="18" charset="0"/>
                                          </a:rPr>
                                          <m:t>⋮</m:t>
                                        </m:r>
                                      </m:e>
                                    </m:mr>
                                    <m:mr>
                                      <m:e>
                                        <m:sSub>
                                          <m:sSubPr>
                                            <m:ctrlPr>
                                              <a:rPr lang="en-US" altLang="zh-CN" sz="1600" i="1">
                                                <a:solidFill>
                                                  <a:schemeClr val="accent2"/>
                                                </a:solidFill>
                                                <a:latin typeface="Cambria Math" panose="02040503050406030204" pitchFamily="18" charset="0"/>
                                                <a:ea typeface="Cambria Math" panose="02040503050406030204" pitchFamily="18" charset="0"/>
                                              </a:rPr>
                                            </m:ctrlPr>
                                          </m:sSubPr>
                                          <m:e>
                                            <m:r>
                                              <a:rPr lang="en-US" altLang="zh-CN" sz="1600" i="1">
                                                <a:solidFill>
                                                  <a:schemeClr val="accent2"/>
                                                </a:solidFill>
                                                <a:latin typeface="Cambria Math" panose="02040503050406030204" pitchFamily="18" charset="0"/>
                                                <a:ea typeface="Cambria Math" panose="02040503050406030204" pitchFamily="18" charset="0"/>
                                              </a:rPr>
                                              <m:t>𝑝</m:t>
                                            </m:r>
                                          </m:e>
                                          <m:sub>
                                            <m:r>
                                              <a:rPr lang="en-US" altLang="zh-CN" sz="1600" i="1">
                                                <a:solidFill>
                                                  <a:schemeClr val="accent2"/>
                                                </a:solidFill>
                                                <a:latin typeface="Cambria Math" panose="02040503050406030204" pitchFamily="18" charset="0"/>
                                                <a:ea typeface="Cambria Math" panose="02040503050406030204" pitchFamily="18" charset="0"/>
                                              </a:rPr>
                                              <m:t>𝑚</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1600" i="1">
                              <a:solidFill>
                                <a:schemeClr val="accent2"/>
                              </a:solidFill>
                              <a:latin typeface="Cambria Math" panose="02040503050406030204" pitchFamily="18" charset="0"/>
                              <a:ea typeface="Cambria Math" panose="02040503050406030204" pitchFamily="18" charset="0"/>
                            </a:rPr>
                            <m:t>𝑂</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rPr>
                            <m:t>𝑚</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𝑛</m:t>
                          </m:r>
                          <m:r>
                            <a:rPr lang="en-US" altLang="zh-CN" sz="1600" i="1">
                              <a:solidFill>
                                <a:schemeClr val="accent2"/>
                              </a:solidFill>
                              <a:latin typeface="Cambria Math" panose="02040503050406030204" pitchFamily="18" charset="0"/>
                              <a:ea typeface="Cambria Math" panose="02040503050406030204" pitchFamily="18" charset="0"/>
                            </a:rPr>
                            <m:t>)</m:t>
                          </m:r>
                        </m:lim>
                      </m:limLow>
                      <m:r>
                        <a:rPr lang="en-US" altLang="zh-CN" sz="1600" i="1">
                          <a:latin typeface="Cambria Math" panose="02040503050406030204" pitchFamily="18" charset="0"/>
                          <a:ea typeface="Cambria Math" panose="02040503050406030204" pitchFamily="18" charset="0"/>
                        </a:rPr>
                        <m:t>=</m:t>
                      </m:r>
                      <m:limLow>
                        <m:limLowPr>
                          <m:ctrlPr>
                            <a:rPr lang="en-US" altLang="zh-CN" sz="1600" i="1">
                              <a:latin typeface="Cambria Math" panose="02040503050406030204" pitchFamily="18" charset="0"/>
                              <a:ea typeface="Cambria Math" panose="02040503050406030204" pitchFamily="18" charset="0"/>
                            </a:rPr>
                          </m:ctrlPr>
                        </m:limLowPr>
                        <m:e>
                          <m:groupChr>
                            <m:groupChrPr>
                              <m:chr m:val="⏟"/>
                              <m:ctrlPr>
                                <a:rPr lang="en-US" altLang="zh-CN" sz="1600" i="1">
                                  <a:latin typeface="Cambria Math" panose="02040503050406030204" pitchFamily="18" charset="0"/>
                                  <a:ea typeface="Cambria Math" panose="02040503050406030204" pitchFamily="18" charset="0"/>
                                </a:rPr>
                              </m:ctrlPr>
                            </m:groupChrPr>
                            <m:e>
                              <m:d>
                                <m:dPr>
                                  <m:begChr m:val="["/>
                                  <m:endChr m:val="]"/>
                                  <m:ctrlPr>
                                    <a:rPr lang="en-US" altLang="zh-CN" sz="1600" i="1">
                                      <a:latin typeface="Cambria Math" panose="02040503050406030204" pitchFamily="18" charset="0"/>
                                    </a:rPr>
                                  </m:ctrlPr>
                                </m:dPr>
                                <m:e>
                                  <m:m>
                                    <m:mPr>
                                      <m:mcs>
                                        <m:mc>
                                          <m:mcPr>
                                            <m:count m:val="1"/>
                                            <m:mcJc m:val="center"/>
                                          </m:mcPr>
                                        </m:mc>
                                      </m:mcs>
                                      <m:ctrlPr>
                                        <a:rPr lang="en-US" altLang="zh-CN" sz="1600" i="1">
                                          <a:latin typeface="Cambria Math" panose="02040503050406030204" pitchFamily="18" charset="0"/>
                                        </a:rPr>
                                      </m:ctrlPr>
                                    </m:mPr>
                                    <m:mr>
                                      <m:e>
                                        <m:sSub>
                                          <m:sSubPr>
                                            <m:ctrlPr>
                                              <a:rPr lang="en-US" altLang="zh-CN" sz="1600" i="1">
                                                <a:latin typeface="Cambria Math" panose="02040503050406030204" pitchFamily="18" charset="0"/>
                                                <a:ea typeface="Cambria Math" panose="02040503050406030204" pitchFamily="18" charset="0"/>
                                              </a:rPr>
                                            </m:ctrlPr>
                                          </m:sSubPr>
                                          <m:e>
                                            <m:r>
                                              <m:rPr>
                                                <m:sty m:val="p"/>
                                              </m:rP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acc>
                                              <m:accPr>
                                                <m:chr m:val="⃗"/>
                                                <m:ctrlPr>
                                                  <a:rPr lang="en-US" altLang="zh-CN" sz="1600" i="1">
                                                    <a:latin typeface="Cambria Math" panose="02040503050406030204" pitchFamily="18" charset="0"/>
                                                    <a:ea typeface="Cambria Math" panose="02040503050406030204" pitchFamily="18" charset="0"/>
                                                  </a:rPr>
                                                </m:ctrlPr>
                                              </m:accPr>
                                              <m:e>
                                                <m:r>
                                                  <a:rPr lang="en-US" altLang="zh-CN" sz="1600" i="1">
                                                    <a:latin typeface="Cambria Math" panose="02040503050406030204" pitchFamily="18" charset="0"/>
                                                    <a:ea typeface="Cambria Math" panose="02040503050406030204" pitchFamily="18" charset="0"/>
                                                  </a:rPr>
                                                  <m:t>𝑢</m:t>
                                                </m:r>
                                              </m:e>
                                            </m:acc>
                                          </m:e>
                                          <m:sub>
                                            <m:r>
                                              <a:rPr lang="en-US" altLang="zh-CN" sz="1600" i="1">
                                                <a:latin typeface="Cambria Math" panose="02040503050406030204" pitchFamily="18" charset="0"/>
                                                <a:ea typeface="Cambria Math" panose="02040503050406030204" pitchFamily="18" charset="0"/>
                                              </a:rPr>
                                              <m:t>0,0</m:t>
                                            </m:r>
                                          </m:sub>
                                        </m:sSub>
                                      </m:e>
                                    </m:mr>
                                    <m:mr>
                                      <m:e>
                                        <m:r>
                                          <m:rPr>
                                            <m:brk m:alnAt="7"/>
                                          </m:rPr>
                                          <a:rPr lang="en-US" altLang="zh-CN" sz="1600" i="1">
                                            <a:latin typeface="Cambria Math" panose="02040503050406030204" pitchFamily="18" charset="0"/>
                                          </a:rPr>
                                          <m:t>⋮</m:t>
                                        </m:r>
                                      </m:e>
                                    </m:mr>
                                    <m:mr>
                                      <m:e>
                                        <m:r>
                                          <m:rPr>
                                            <m:sty m:val="p"/>
                                          </m:rP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acc>
                                              <m:accPr>
                                                <m:chr m:val="⃗"/>
                                                <m:ctrlPr>
                                                  <a:rPr lang="en-US" altLang="zh-CN" sz="1600" i="1">
                                                    <a:latin typeface="Cambria Math" panose="02040503050406030204" pitchFamily="18" charset="0"/>
                                                    <a:ea typeface="Cambria Math" panose="02040503050406030204" pitchFamily="18" charset="0"/>
                                                  </a:rPr>
                                                </m:ctrlPr>
                                              </m:accPr>
                                              <m:e>
                                                <m:r>
                                                  <a:rPr lang="en-US" altLang="zh-CN" sz="1600" i="1">
                                                    <a:latin typeface="Cambria Math" panose="02040503050406030204" pitchFamily="18" charset="0"/>
                                                    <a:ea typeface="Cambria Math" panose="02040503050406030204" pitchFamily="18" charset="0"/>
                                                  </a:rPr>
                                                  <m:t>𝑢</m:t>
                                                </m:r>
                                              </m:e>
                                            </m:acc>
                                          </m:e>
                                          <m:sub>
                                            <m:r>
                                              <a:rPr lang="en-US" altLang="zh-CN" sz="1600" i="1">
                                                <a:latin typeface="Cambria Math" panose="02040503050406030204" pitchFamily="18" charset="0"/>
                                                <a:ea typeface="Cambria Math" panose="02040503050406030204" pitchFamily="18" charset="0"/>
                                              </a:rPr>
                                              <m:t>𝑚</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𝑛</m:t>
                                            </m:r>
                                          </m:sub>
                                        </m:sSub>
                                      </m:e>
                                    </m:mr>
                                  </m:m>
                                </m:e>
                              </m:d>
                            </m:e>
                          </m:groupChr>
                        </m:e>
                        <m:lim>
                          <m:r>
                            <a:rPr lang="en-US" altLang="zh-CN" sz="1600" i="1">
                              <a:latin typeface="Cambria Math" panose="02040503050406030204" pitchFamily="18" charset="0"/>
                              <a:ea typeface="Cambria Math" panose="02040503050406030204" pitchFamily="18" charset="0"/>
                            </a:rPr>
                            <m:t>𝑂</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𝑚</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𝑛</m:t>
                          </m:r>
                          <m:r>
                            <a:rPr lang="en-US" altLang="zh-CN" sz="1600" i="1">
                              <a:latin typeface="Cambria Math" panose="02040503050406030204" pitchFamily="18" charset="0"/>
                              <a:ea typeface="Cambria Math" panose="02040503050406030204" pitchFamily="18" charset="0"/>
                            </a:rPr>
                            <m:t>)</m:t>
                          </m:r>
                        </m:lim>
                      </m:limLow>
                    </m:oMath>
                  </m:oMathPara>
                </a14:m>
                <a:endParaRPr lang="zh-CN" altLang="en-US" sz="1600" dirty="0"/>
              </a:p>
            </p:txBody>
          </p:sp>
        </mc:Choice>
        <mc:Fallback>
          <p:sp>
            <p:nvSpPr>
              <p:cNvPr id="7" name="矩形 6">
                <a:extLst>
                  <a:ext uri="{FF2B5EF4-FFF2-40B4-BE49-F238E27FC236}">
                    <a16:creationId xmlns:a16="http://schemas.microsoft.com/office/drawing/2014/main" id="{4D55211E-8195-40AC-A228-A2CCA1A08CBC}"/>
                  </a:ext>
                </a:extLst>
              </p:cNvPr>
              <p:cNvSpPr>
                <a:spLocks noRot="1" noChangeAspect="1" noMove="1" noResize="1" noEditPoints="1" noAdjustHandles="1" noChangeArrowheads="1" noChangeShapeType="1" noTextEdit="1"/>
              </p:cNvSpPr>
              <p:nvPr/>
            </p:nvSpPr>
            <p:spPr>
              <a:xfrm>
                <a:off x="7678539" y="3727895"/>
                <a:ext cx="4513461" cy="1110689"/>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0996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fontScale="92500" lnSpcReduction="10000"/>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基于力的流体模拟</a:t>
            </a:r>
            <a:endParaRPr kumimoji="1" lang="en-US" altLang="zh-CN" dirty="0"/>
          </a:p>
          <a:p>
            <a:pPr lvl="1"/>
            <a:r>
              <a:rPr kumimoji="1" lang="en-US" altLang="zh-CN" dirty="0"/>
              <a:t>NS</a:t>
            </a:r>
            <a:r>
              <a:rPr kumimoji="1" lang="zh-CN" altLang="en-US" dirty="0"/>
              <a:t>方程的介绍</a:t>
            </a:r>
            <a:endParaRPr kumimoji="1" lang="en-US" altLang="zh-CN" dirty="0"/>
          </a:p>
          <a:p>
            <a:pPr lvl="1"/>
            <a:r>
              <a:rPr kumimoji="1" lang="zh-CN" altLang="en-US" dirty="0"/>
              <a:t>向量微分基础</a:t>
            </a:r>
            <a:endParaRPr kumimoji="1" lang="en-US" altLang="zh-CN" dirty="0"/>
          </a:p>
          <a:p>
            <a:pPr lvl="1"/>
            <a:r>
              <a:rPr kumimoji="1" lang="en-US" altLang="zh-CN" dirty="0"/>
              <a:t>NS</a:t>
            </a:r>
            <a:r>
              <a:rPr kumimoji="1" lang="zh-CN" altLang="en-US" dirty="0"/>
              <a:t>方程的推导</a:t>
            </a:r>
            <a:endParaRPr kumimoji="1" lang="en-US" altLang="zh-CN" dirty="0"/>
          </a:p>
          <a:p>
            <a:pPr lvl="1"/>
            <a:r>
              <a:rPr kumimoji="1" lang="zh-CN" altLang="en-US" dirty="0"/>
              <a:t>基于欧拉视角求解</a:t>
            </a:r>
            <a:r>
              <a:rPr kumimoji="1" lang="en-US" altLang="zh-CN" dirty="0"/>
              <a:t>NS</a:t>
            </a:r>
            <a:r>
              <a:rPr kumimoji="1" lang="zh-CN" altLang="en-US" dirty="0"/>
              <a:t>方程</a:t>
            </a:r>
            <a:endParaRPr kumimoji="1" lang="en-US" altLang="zh-CN" dirty="0"/>
          </a:p>
          <a:p>
            <a:pPr lvl="1"/>
            <a:r>
              <a:rPr kumimoji="1" lang="zh-CN" altLang="en-US" dirty="0"/>
              <a:t>基于拉格朗日视角求解</a:t>
            </a:r>
            <a:r>
              <a:rPr kumimoji="1" lang="en-US" altLang="zh-CN" dirty="0"/>
              <a:t>NS</a:t>
            </a:r>
            <a:r>
              <a:rPr kumimoji="1" lang="zh-CN" altLang="en-US" dirty="0"/>
              <a:t>方程</a:t>
            </a:r>
            <a:endParaRPr kumimoji="1" lang="en-US" altLang="zh-CN" dirty="0"/>
          </a:p>
          <a:p>
            <a:r>
              <a:rPr kumimoji="1" lang="zh-CN" altLang="en-US" dirty="0"/>
              <a:t>基于约束的流体模拟</a:t>
            </a:r>
            <a:endParaRPr kumimoji="1" lang="en-US" altLang="zh-CN" dirty="0"/>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边界粒子体积大小对流体密度的影响：</a:t>
                </a:r>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a:solidFill>
                          <a:schemeClr val="accent2"/>
                        </a:solidFill>
                        <a:latin typeface="Cambria Math" panose="02040503050406030204" pitchFamily="18" charset="0"/>
                      </a:rPr>
                      <m:t>=</m:t>
                    </m:r>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𝑉</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b="0" i="1" smtClean="0">
                                    <a:solidFill>
                                      <a:schemeClr val="accent2"/>
                                    </a:solidFill>
                                    <a:latin typeface="Cambria Math" panose="02040503050406030204" pitchFamily="18" charset="0"/>
                                  </a:rPr>
                                  <m:t>𝑘</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两个流体粒子之间的压力：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solidFill>
                              <a:schemeClr val="accent1"/>
                            </a:solidFill>
                            <a:latin typeface="Cambria Math" panose="02040503050406030204" pitchFamily="18" charset="0"/>
                          </a:rPr>
                        </m:ctrlPr>
                      </m:fPr>
                      <m:num>
                        <m:sSub>
                          <m:sSubPr>
                            <m:ctrlPr>
                              <a:rPr lang="en-US" altLang="zh-CN" sz="1800" b="0" i="1" smtClean="0">
                                <a:solidFill>
                                  <a:schemeClr val="accent1"/>
                                </a:solidFill>
                                <a:latin typeface="Cambria Math" panose="02040503050406030204" pitchFamily="18" charset="0"/>
                              </a:rPr>
                            </m:ctrlPr>
                          </m:sSubPr>
                          <m:e>
                            <m:r>
                              <a:rPr lang="en-US" altLang="zh-CN" sz="1800" b="0" i="1" smtClean="0">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𝑗</m:t>
                            </m:r>
                          </m:sub>
                        </m:sSub>
                      </m:num>
                      <m:den>
                        <m:sSub>
                          <m:sSubPr>
                            <m:ctrlPr>
                              <a:rPr lang="en-US" altLang="zh-CN" sz="1800" b="0" i="1" smtClean="0">
                                <a:solidFill>
                                  <a:schemeClr val="accent1"/>
                                </a:solidFill>
                                <a:latin typeface="Cambria Math" panose="02040503050406030204" pitchFamily="18" charset="0"/>
                              </a:rPr>
                            </m:ctrlPr>
                          </m:sSubPr>
                          <m:e>
                            <m:r>
                              <a:rPr lang="zh-CN" altLang="en-US" sz="1800" b="0" i="1" smtClean="0">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𝑖</m:t>
                            </m:r>
                          </m:sub>
                        </m:sSub>
                        <m:sSub>
                          <m:sSubPr>
                            <m:ctrlPr>
                              <a:rPr lang="en-US" altLang="zh-CN" sz="1800" i="1">
                                <a:solidFill>
                                  <a:schemeClr val="accent1"/>
                                </a:solidFill>
                                <a:latin typeface="Cambria Math" panose="02040503050406030204" pitchFamily="18" charset="0"/>
                              </a:rPr>
                            </m:ctrlPr>
                          </m:sSubPr>
                          <m:e>
                            <m:r>
                              <a:rPr lang="zh-CN" altLang="en-US" sz="1800" i="1">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smtClean="0">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𝑥</m:t>
                            </m:r>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r>
                              <a:rPr lang="en-US" altLang="zh-CN" sz="1800" i="1">
                                <a:solidFill>
                                  <a:schemeClr val="accent1"/>
                                </a:solidFill>
                                <a:latin typeface="Cambria Math" panose="02040503050406030204" pitchFamily="18" charset="0"/>
                              </a:rPr>
                              <m:t>𝑥</m:t>
                            </m:r>
                          </m:sub>
                          <m:sup>
                            <m:r>
                              <a:rPr lang="en-US" altLang="zh-CN" sz="1800" i="1">
                                <a:solidFill>
                                  <a:schemeClr val="accent1"/>
                                </a:solidFill>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𝑗</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smtClean="0">
                        <a:solidFill>
                          <a:schemeClr val="accent1"/>
                        </a:solidFill>
                        <a:latin typeface="Cambria Math" panose="02040503050406030204" pitchFamily="18" charset="0"/>
                      </a:rPr>
                      <m:t>(</m:t>
                    </m:r>
                    <m:f>
                      <m:fPr>
                        <m:ctrlPr>
                          <a:rPr lang="en-US" altLang="zh-CN" sz="1800" i="1">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up>
                            <m:r>
                              <a:rPr lang="en-US" altLang="zh-CN" sz="1800" i="1">
                                <a:solidFill>
                                  <a:schemeClr val="accent1"/>
                                </a:solidFill>
                                <a:latin typeface="Cambria Math" panose="02040503050406030204" pitchFamily="18" charset="0"/>
                              </a:rPr>
                              <m:t>2</m:t>
                            </m:r>
                          </m:sup>
                        </m:sSubSup>
                      </m:den>
                    </m:f>
                    <m:r>
                      <a:rPr lang="en-US" altLang="zh-CN" sz="1800" i="1">
                        <a:solidFill>
                          <a:schemeClr val="accent1"/>
                        </a:solidFill>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pPr lvl="1"/>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0" name="组合 159">
            <a:extLst>
              <a:ext uri="{FF2B5EF4-FFF2-40B4-BE49-F238E27FC236}">
                <a16:creationId xmlns:a16="http://schemas.microsoft.com/office/drawing/2014/main" id="{5B6EF348-8D6E-473C-B9DF-8775893AB00D}"/>
              </a:ext>
            </a:extLst>
          </p:cNvPr>
          <p:cNvGrpSpPr/>
          <p:nvPr/>
        </p:nvGrpSpPr>
        <p:grpSpPr>
          <a:xfrm>
            <a:off x="6000530" y="1909634"/>
            <a:ext cx="4563871" cy="2247558"/>
            <a:chOff x="6000530" y="1909634"/>
            <a:chExt cx="4563871" cy="2247558"/>
          </a:xfrm>
        </p:grpSpPr>
        <p:sp>
          <p:nvSpPr>
            <p:cNvPr id="7" name="矩形: 圆角 6">
              <a:extLst>
                <a:ext uri="{FF2B5EF4-FFF2-40B4-BE49-F238E27FC236}">
                  <a16:creationId xmlns:a16="http://schemas.microsoft.com/office/drawing/2014/main" id="{D820F1D6-FEF5-4374-90E2-911BF98E3DA0}"/>
                </a:ext>
              </a:extLst>
            </p:cNvPr>
            <p:cNvSpPr/>
            <p:nvPr/>
          </p:nvSpPr>
          <p:spPr>
            <a:xfrm>
              <a:off x="8106766" y="1909634"/>
              <a:ext cx="507655" cy="50765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8" name="组合 37">
              <a:extLst>
                <a:ext uri="{FF2B5EF4-FFF2-40B4-BE49-F238E27FC236}">
                  <a16:creationId xmlns:a16="http://schemas.microsoft.com/office/drawing/2014/main" id="{9D06100F-47FB-4FBD-BD79-83D689F3696D}"/>
                </a:ext>
              </a:extLst>
            </p:cNvPr>
            <p:cNvGrpSpPr/>
            <p:nvPr/>
          </p:nvGrpSpPr>
          <p:grpSpPr>
            <a:xfrm>
              <a:off x="6719667" y="3306856"/>
              <a:ext cx="865943" cy="641202"/>
              <a:chOff x="7422952" y="3247863"/>
              <a:chExt cx="1003238" cy="742864"/>
            </a:xfrm>
          </p:grpSpPr>
          <p:sp>
            <p:nvSpPr>
              <p:cNvPr id="9" name="矩形: 圆角 8">
                <a:extLst>
                  <a:ext uri="{FF2B5EF4-FFF2-40B4-BE49-F238E27FC236}">
                    <a16:creationId xmlns:a16="http://schemas.microsoft.com/office/drawing/2014/main" id="{34DB5CA6-B316-48E1-B14D-26A4A0114319}"/>
                  </a:ext>
                </a:extLst>
              </p:cNvPr>
              <p:cNvSpPr/>
              <p:nvPr/>
            </p:nvSpPr>
            <p:spPr>
              <a:xfrm>
                <a:off x="7664452" y="3247863"/>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09C0433-4077-4C6E-AF49-D573EF5ACCF7}"/>
                  </a:ext>
                </a:extLst>
              </p:cNvPr>
              <p:cNvCxnSpPr>
                <a:cxnSpLocks/>
              </p:cNvCxnSpPr>
              <p:nvPr/>
            </p:nvCxnSpPr>
            <p:spPr>
              <a:xfrm rot="10800000">
                <a:off x="8174190"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9" name="直接箭头连接符 18">
                <a:extLst>
                  <a:ext uri="{FF2B5EF4-FFF2-40B4-BE49-F238E27FC236}">
                    <a16:creationId xmlns:a16="http://schemas.microsoft.com/office/drawing/2014/main" id="{97F7AAA7-0D88-40B8-8C9B-BBA8FB6281D6}"/>
                  </a:ext>
                </a:extLst>
              </p:cNvPr>
              <p:cNvCxnSpPr>
                <a:cxnSpLocks/>
              </p:cNvCxnSpPr>
              <p:nvPr/>
            </p:nvCxnSpPr>
            <p:spPr>
              <a:xfrm>
                <a:off x="7422952"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7" name="组合 36">
              <a:extLst>
                <a:ext uri="{FF2B5EF4-FFF2-40B4-BE49-F238E27FC236}">
                  <a16:creationId xmlns:a16="http://schemas.microsoft.com/office/drawing/2014/main" id="{E6CE1492-A6D1-4C9F-9135-577BCB6C0BF0}"/>
                </a:ext>
              </a:extLst>
            </p:cNvPr>
            <p:cNvGrpSpPr/>
            <p:nvPr/>
          </p:nvGrpSpPr>
          <p:grpSpPr>
            <a:xfrm>
              <a:off x="8031846" y="3669510"/>
              <a:ext cx="657493" cy="487682"/>
              <a:chOff x="7664452" y="4157058"/>
              <a:chExt cx="761738" cy="565004"/>
            </a:xfrm>
          </p:grpSpPr>
          <p:sp>
            <p:nvSpPr>
              <p:cNvPr id="22" name="平行四边形 21">
                <a:extLst>
                  <a:ext uri="{FF2B5EF4-FFF2-40B4-BE49-F238E27FC236}">
                    <a16:creationId xmlns:a16="http://schemas.microsoft.com/office/drawing/2014/main" id="{A55BE1DD-F73F-4F0A-AC12-9152F8A7BFDF}"/>
                  </a:ext>
                </a:extLst>
              </p:cNvPr>
              <p:cNvSpPr/>
              <p:nvPr/>
            </p:nvSpPr>
            <p:spPr>
              <a:xfrm>
                <a:off x="7744683" y="4157058"/>
                <a:ext cx="681507" cy="565004"/>
              </a:xfrm>
              <a:prstGeom prst="parallelogram">
                <a:avLst>
                  <a:gd name="adj" fmla="val 34493"/>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23" name="直接箭头连接符 22">
                <a:extLst>
                  <a:ext uri="{FF2B5EF4-FFF2-40B4-BE49-F238E27FC236}">
                    <a16:creationId xmlns:a16="http://schemas.microsoft.com/office/drawing/2014/main" id="{0762C578-9CDF-438C-B9BE-F51F62036F56}"/>
                  </a:ext>
                </a:extLst>
              </p:cNvPr>
              <p:cNvCxnSpPr>
                <a:cxnSpLocks/>
              </p:cNvCxnSpPr>
              <p:nvPr/>
            </p:nvCxnSpPr>
            <p:spPr>
              <a:xfrm>
                <a:off x="7664452" y="4272851"/>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6" name="组合 35">
              <a:extLst>
                <a:ext uri="{FF2B5EF4-FFF2-40B4-BE49-F238E27FC236}">
                  <a16:creationId xmlns:a16="http://schemas.microsoft.com/office/drawing/2014/main" id="{232C1E91-2116-4DCD-BF70-09BF63A754DA}"/>
                </a:ext>
              </a:extLst>
            </p:cNvPr>
            <p:cNvGrpSpPr/>
            <p:nvPr/>
          </p:nvGrpSpPr>
          <p:grpSpPr>
            <a:xfrm>
              <a:off x="9053729" y="3232807"/>
              <a:ext cx="794782" cy="789301"/>
              <a:chOff x="6775230" y="4622622"/>
              <a:chExt cx="920794" cy="914444"/>
            </a:xfrm>
          </p:grpSpPr>
          <p:sp>
            <p:nvSpPr>
              <p:cNvPr id="25" name="矩形: 圆角 24">
                <a:extLst>
                  <a:ext uri="{FF2B5EF4-FFF2-40B4-BE49-F238E27FC236}">
                    <a16:creationId xmlns:a16="http://schemas.microsoft.com/office/drawing/2014/main" id="{42E6362B-F797-40CA-B1C3-960EEBB363B6}"/>
                  </a:ext>
                </a:extLst>
              </p:cNvPr>
              <p:cNvSpPr/>
              <p:nvPr/>
            </p:nvSpPr>
            <p:spPr>
              <a:xfrm>
                <a:off x="7014580" y="4861972"/>
                <a:ext cx="435744" cy="43574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1B435178-3980-49AD-97C3-832B32DBDB96}"/>
                  </a:ext>
                </a:extLst>
              </p:cNvPr>
              <p:cNvCxnSpPr>
                <a:cxnSpLocks/>
              </p:cNvCxnSpPr>
              <p:nvPr/>
            </p:nvCxnSpPr>
            <p:spPr>
              <a:xfrm>
                <a:off x="6775230"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8" name="直接箭头连接符 27">
                <a:extLst>
                  <a:ext uri="{FF2B5EF4-FFF2-40B4-BE49-F238E27FC236}">
                    <a16:creationId xmlns:a16="http://schemas.microsoft.com/office/drawing/2014/main" id="{5CDE53BE-F6CF-46D0-849C-DDF2D8EE0922}"/>
                  </a:ext>
                </a:extLst>
              </p:cNvPr>
              <p:cNvCxnSpPr>
                <a:cxnSpLocks/>
              </p:cNvCxnSpPr>
              <p:nvPr/>
            </p:nvCxnSpPr>
            <p:spPr>
              <a:xfrm rot="10800000">
                <a:off x="7444024"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9" name="直接箭头连接符 28">
                <a:extLst>
                  <a:ext uri="{FF2B5EF4-FFF2-40B4-BE49-F238E27FC236}">
                    <a16:creationId xmlns:a16="http://schemas.microsoft.com/office/drawing/2014/main" id="{A571CC56-129F-4940-9C53-ACF945822799}"/>
                  </a:ext>
                </a:extLst>
              </p:cNvPr>
              <p:cNvCxnSpPr>
                <a:cxnSpLocks/>
              </p:cNvCxnSpPr>
              <p:nvPr/>
            </p:nvCxnSpPr>
            <p:spPr>
              <a:xfrm rot="5400000">
                <a:off x="7106452" y="4748622"/>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0" name="直接箭头连接符 29">
                <a:extLst>
                  <a:ext uri="{FF2B5EF4-FFF2-40B4-BE49-F238E27FC236}">
                    <a16:creationId xmlns:a16="http://schemas.microsoft.com/office/drawing/2014/main" id="{D57FA80B-2227-4B68-B4C6-12C0ADA41CF0}"/>
                  </a:ext>
                </a:extLst>
              </p:cNvPr>
              <p:cNvCxnSpPr>
                <a:cxnSpLocks/>
              </p:cNvCxnSpPr>
              <p:nvPr/>
            </p:nvCxnSpPr>
            <p:spPr>
              <a:xfrm rot="-5400000">
                <a:off x="7106452" y="5411066"/>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40" name="组合 39">
              <a:extLst>
                <a:ext uri="{FF2B5EF4-FFF2-40B4-BE49-F238E27FC236}">
                  <a16:creationId xmlns:a16="http://schemas.microsoft.com/office/drawing/2014/main" id="{96E7A5FE-8DEA-4541-8B04-8D37DF09E8A0}"/>
                </a:ext>
              </a:extLst>
            </p:cNvPr>
            <p:cNvGrpSpPr/>
            <p:nvPr/>
          </p:nvGrpSpPr>
          <p:grpSpPr>
            <a:xfrm>
              <a:off x="9469430" y="2124429"/>
              <a:ext cx="1094971" cy="1065288"/>
              <a:chOff x="5732736" y="5149744"/>
              <a:chExt cx="1268578" cy="1234189"/>
            </a:xfrm>
          </p:grpSpPr>
          <p:sp>
            <p:nvSpPr>
              <p:cNvPr id="26" name="矩形: 圆角 25">
                <a:extLst>
                  <a:ext uri="{FF2B5EF4-FFF2-40B4-BE49-F238E27FC236}">
                    <a16:creationId xmlns:a16="http://schemas.microsoft.com/office/drawing/2014/main" id="{B6C817C3-50C9-4631-8566-7A67EA732C27}"/>
                  </a:ext>
                </a:extLst>
              </p:cNvPr>
              <p:cNvSpPr/>
              <p:nvPr/>
            </p:nvSpPr>
            <p:spPr>
              <a:xfrm>
                <a:off x="6009909" y="5392527"/>
                <a:ext cx="739406" cy="73940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359CE5D3-3DAC-4A75-8F6F-775482968005}"/>
                  </a:ext>
                </a:extLst>
              </p:cNvPr>
              <p:cNvCxnSpPr>
                <a:cxnSpLocks/>
              </p:cNvCxnSpPr>
              <p:nvPr/>
            </p:nvCxnSpPr>
            <p:spPr>
              <a:xfrm>
                <a:off x="6749314"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2" name="直接箭头连接符 31">
                <a:extLst>
                  <a:ext uri="{FF2B5EF4-FFF2-40B4-BE49-F238E27FC236}">
                    <a16:creationId xmlns:a16="http://schemas.microsoft.com/office/drawing/2014/main" id="{7B5BE156-46D6-4C37-B965-0D9F33C09D89}"/>
                  </a:ext>
                </a:extLst>
              </p:cNvPr>
              <p:cNvCxnSpPr>
                <a:cxnSpLocks/>
              </p:cNvCxnSpPr>
              <p:nvPr/>
            </p:nvCxnSpPr>
            <p:spPr>
              <a:xfrm rot="10800000">
                <a:off x="5732736"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3" name="直接箭头连接符 32">
                <a:extLst>
                  <a:ext uri="{FF2B5EF4-FFF2-40B4-BE49-F238E27FC236}">
                    <a16:creationId xmlns:a16="http://schemas.microsoft.com/office/drawing/2014/main" id="{D87D51BA-4E1B-4C17-B009-A8F7440E8D2B}"/>
                  </a:ext>
                </a:extLst>
              </p:cNvPr>
              <p:cNvCxnSpPr>
                <a:cxnSpLocks/>
              </p:cNvCxnSpPr>
              <p:nvPr/>
            </p:nvCxnSpPr>
            <p:spPr>
              <a:xfrm rot="5400000">
                <a:off x="6253611" y="6257933"/>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4" name="直接箭头连接符 33">
                <a:extLst>
                  <a:ext uri="{FF2B5EF4-FFF2-40B4-BE49-F238E27FC236}">
                    <a16:creationId xmlns:a16="http://schemas.microsoft.com/office/drawing/2014/main" id="{DA70914F-3A06-4826-913F-49B6B356B290}"/>
                  </a:ext>
                </a:extLst>
              </p:cNvPr>
              <p:cNvCxnSpPr>
                <a:cxnSpLocks/>
              </p:cNvCxnSpPr>
              <p:nvPr/>
            </p:nvCxnSpPr>
            <p:spPr>
              <a:xfrm rot="-5400000">
                <a:off x="6253611" y="52757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9" name="组合 38">
              <a:extLst>
                <a:ext uri="{FF2B5EF4-FFF2-40B4-BE49-F238E27FC236}">
                  <a16:creationId xmlns:a16="http://schemas.microsoft.com/office/drawing/2014/main" id="{2C0804B5-4708-4528-AD00-66D17EEC9DB0}"/>
                </a:ext>
              </a:extLst>
            </p:cNvPr>
            <p:cNvGrpSpPr/>
            <p:nvPr/>
          </p:nvGrpSpPr>
          <p:grpSpPr>
            <a:xfrm>
              <a:off x="6000530" y="2432354"/>
              <a:ext cx="1077843" cy="449438"/>
              <a:chOff x="7302356" y="2436161"/>
              <a:chExt cx="1248734" cy="520696"/>
            </a:xfrm>
          </p:grpSpPr>
          <p:cxnSp>
            <p:nvCxnSpPr>
              <p:cNvPr id="16" name="直接箭头连接符 15">
                <a:extLst>
                  <a:ext uri="{FF2B5EF4-FFF2-40B4-BE49-F238E27FC236}">
                    <a16:creationId xmlns:a16="http://schemas.microsoft.com/office/drawing/2014/main" id="{A253C784-5E81-41DD-BE76-33389F70A95B}"/>
                  </a:ext>
                </a:extLst>
              </p:cNvPr>
              <p:cNvCxnSpPr/>
              <p:nvPr/>
            </p:nvCxnSpPr>
            <p:spPr>
              <a:xfrm>
                <a:off x="8299090"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7" name="直接箭头连接符 16">
                <a:extLst>
                  <a:ext uri="{FF2B5EF4-FFF2-40B4-BE49-F238E27FC236}">
                    <a16:creationId xmlns:a16="http://schemas.microsoft.com/office/drawing/2014/main" id="{40DEB78A-F46F-4493-A731-5CF02A571FD0}"/>
                  </a:ext>
                </a:extLst>
              </p:cNvPr>
              <p:cNvCxnSpPr>
                <a:cxnSpLocks/>
              </p:cNvCxnSpPr>
              <p:nvPr/>
            </p:nvCxnSpPr>
            <p:spPr>
              <a:xfrm rot="10800000">
                <a:off x="7302356"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sp>
            <p:nvSpPr>
              <p:cNvPr id="35" name="矩形: 圆角 34">
                <a:extLst>
                  <a:ext uri="{FF2B5EF4-FFF2-40B4-BE49-F238E27FC236}">
                    <a16:creationId xmlns:a16="http://schemas.microsoft.com/office/drawing/2014/main" id="{98A095F4-5A3A-4C24-BC4E-73BAE153C0DA}"/>
                  </a:ext>
                </a:extLst>
              </p:cNvPr>
              <p:cNvSpPr/>
              <p:nvPr/>
            </p:nvSpPr>
            <p:spPr>
              <a:xfrm rot="5400000">
                <a:off x="7665440" y="2325077"/>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cxnSp>
          <p:nvCxnSpPr>
            <p:cNvPr id="43" name="直接箭头连接符 42">
              <a:extLst>
                <a:ext uri="{FF2B5EF4-FFF2-40B4-BE49-F238E27FC236}">
                  <a16:creationId xmlns:a16="http://schemas.microsoft.com/office/drawing/2014/main" id="{B1AE5E58-22A7-4291-8B00-4F7E5A445DF2}"/>
                </a:ext>
              </a:extLst>
            </p:cNvPr>
            <p:cNvCxnSpPr>
              <a:cxnSpLocks/>
            </p:cNvCxnSpPr>
            <p:nvPr/>
          </p:nvCxnSpPr>
          <p:spPr>
            <a:xfrm flipH="1">
              <a:off x="7183154" y="2441047"/>
              <a:ext cx="587398" cy="26373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8C56CED-ADEE-4346-A6F2-836335B37FA2}"/>
                </a:ext>
              </a:extLst>
            </p:cNvPr>
            <p:cNvCxnSpPr>
              <a:cxnSpLocks/>
            </p:cNvCxnSpPr>
            <p:nvPr/>
          </p:nvCxnSpPr>
          <p:spPr>
            <a:xfrm flipH="1">
              <a:off x="7568061" y="2704380"/>
              <a:ext cx="422420" cy="602476"/>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332A164-430B-40F5-A35A-CC26D44600CD}"/>
                </a:ext>
              </a:extLst>
            </p:cNvPr>
            <p:cNvCxnSpPr>
              <a:cxnSpLocks/>
            </p:cNvCxnSpPr>
            <p:nvPr/>
          </p:nvCxnSpPr>
          <p:spPr>
            <a:xfrm>
              <a:off x="8960926" y="2358197"/>
              <a:ext cx="508504" cy="23157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7F23D82-E018-4690-AA37-08F1CCFB1FE5}"/>
                </a:ext>
              </a:extLst>
            </p:cNvPr>
            <p:cNvCxnSpPr>
              <a:cxnSpLocks/>
            </p:cNvCxnSpPr>
            <p:nvPr/>
          </p:nvCxnSpPr>
          <p:spPr>
            <a:xfrm>
              <a:off x="8753590" y="2685452"/>
              <a:ext cx="408895" cy="432182"/>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49F56C68-0626-43A2-B525-D0C1428B02A0}"/>
                </a:ext>
              </a:extLst>
            </p:cNvPr>
            <p:cNvSpPr/>
            <p:nvPr/>
          </p:nvSpPr>
          <p:spPr>
            <a:xfrm rot="20138894">
              <a:off x="7034895" y="2271179"/>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两侧拉</a:t>
              </a:r>
            </a:p>
          </p:txBody>
        </p:sp>
        <p:sp>
          <p:nvSpPr>
            <p:cNvPr id="61" name="矩形 60">
              <a:extLst>
                <a:ext uri="{FF2B5EF4-FFF2-40B4-BE49-F238E27FC236}">
                  <a16:creationId xmlns:a16="http://schemas.microsoft.com/office/drawing/2014/main" id="{6CC801B4-4C98-43C0-9A35-D85434256CC3}"/>
                </a:ext>
              </a:extLst>
            </p:cNvPr>
            <p:cNvSpPr/>
            <p:nvPr/>
          </p:nvSpPr>
          <p:spPr>
            <a:xfrm rot="18479464">
              <a:off x="7308217" y="2785248"/>
              <a:ext cx="685173"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两侧压</a:t>
              </a:r>
            </a:p>
          </p:txBody>
        </p:sp>
        <p:sp>
          <p:nvSpPr>
            <p:cNvPr id="62" name="矩形 61">
              <a:extLst>
                <a:ext uri="{FF2B5EF4-FFF2-40B4-BE49-F238E27FC236}">
                  <a16:creationId xmlns:a16="http://schemas.microsoft.com/office/drawing/2014/main" id="{6FDB77AA-D30B-4136-B724-564DE9E95D3B}"/>
                </a:ext>
              </a:extLst>
            </p:cNvPr>
            <p:cNvSpPr/>
            <p:nvPr/>
          </p:nvSpPr>
          <p:spPr>
            <a:xfrm>
              <a:off x="8043133" y="2892489"/>
              <a:ext cx="33649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剪</a:t>
              </a:r>
            </a:p>
          </p:txBody>
        </p:sp>
        <p:sp>
          <p:nvSpPr>
            <p:cNvPr id="63" name="矩形 62">
              <a:extLst>
                <a:ext uri="{FF2B5EF4-FFF2-40B4-BE49-F238E27FC236}">
                  <a16:creationId xmlns:a16="http://schemas.microsoft.com/office/drawing/2014/main" id="{40DD5EEA-2DC6-40C9-84E3-AF98449B5FE7}"/>
                </a:ext>
              </a:extLst>
            </p:cNvPr>
            <p:cNvSpPr/>
            <p:nvPr/>
          </p:nvSpPr>
          <p:spPr>
            <a:xfrm rot="2770305">
              <a:off x="8685538" y="2605976"/>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四面压</a:t>
              </a:r>
            </a:p>
          </p:txBody>
        </p:sp>
        <p:sp>
          <p:nvSpPr>
            <p:cNvPr id="64" name="矩形 63">
              <a:extLst>
                <a:ext uri="{FF2B5EF4-FFF2-40B4-BE49-F238E27FC236}">
                  <a16:creationId xmlns:a16="http://schemas.microsoft.com/office/drawing/2014/main" id="{F59A2861-6B9A-469B-A06C-7797310740E9}"/>
                </a:ext>
              </a:extLst>
            </p:cNvPr>
            <p:cNvSpPr/>
            <p:nvPr/>
          </p:nvSpPr>
          <p:spPr>
            <a:xfrm rot="1606033">
              <a:off x="8886335" y="2156900"/>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四面拉</a:t>
              </a:r>
            </a:p>
          </p:txBody>
        </p:sp>
        <p:cxnSp>
          <p:nvCxnSpPr>
            <p:cNvPr id="152" name="直接箭头连接符 151">
              <a:extLst>
                <a:ext uri="{FF2B5EF4-FFF2-40B4-BE49-F238E27FC236}">
                  <a16:creationId xmlns:a16="http://schemas.microsoft.com/office/drawing/2014/main" id="{409C91A7-1C78-40E3-B381-38B287A36086}"/>
                </a:ext>
              </a:extLst>
            </p:cNvPr>
            <p:cNvCxnSpPr>
              <a:cxnSpLocks/>
            </p:cNvCxnSpPr>
            <p:nvPr/>
          </p:nvCxnSpPr>
          <p:spPr>
            <a:xfrm flipH="1">
              <a:off x="8360593" y="2719165"/>
              <a:ext cx="3847" cy="622399"/>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7" name="组合 166">
            <a:extLst>
              <a:ext uri="{FF2B5EF4-FFF2-40B4-BE49-F238E27FC236}">
                <a16:creationId xmlns:a16="http://schemas.microsoft.com/office/drawing/2014/main" id="{54011C37-ACC3-40A5-8616-B1C49F49BC0E}"/>
              </a:ext>
            </a:extLst>
          </p:cNvPr>
          <p:cNvGrpSpPr/>
          <p:nvPr/>
        </p:nvGrpSpPr>
        <p:grpSpPr>
          <a:xfrm>
            <a:off x="9057648" y="4302322"/>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491120" y="4496407"/>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66"/>
                                        </p:tgtEl>
                                        <p:attrNameLst>
                                          <p:attrName>style.visibility</p:attrName>
                                        </p:attrNameLst>
                                      </p:cBhvr>
                                      <p:to>
                                        <p:strVal val="visible"/>
                                      </p:to>
                                    </p:set>
                                    <p:animEffect transition="in" filter="fade">
                                      <p:cBhvr>
                                        <p:cTn id="23" dur="500"/>
                                        <p:tgtEl>
                                          <p:spTgt spid="16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7"/>
                                        </p:tgtEl>
                                        <p:attrNameLst>
                                          <p:attrName>style.visibility</p:attrName>
                                        </p:attrNameLst>
                                      </p:cBhvr>
                                      <p:to>
                                        <p:strVal val="visible"/>
                                      </p:to>
                                    </p:set>
                                    <p:animEffect transition="in" filter="fade">
                                      <p:cBhvr>
                                        <p:cTn id="28" dur="500"/>
                                        <p:tgtEl>
                                          <p:spTgt spid="16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C1978-837C-4346-B2B9-8218EA9E9721}"/>
              </a:ext>
            </a:extLst>
          </p:cNvPr>
          <p:cNvSpPr>
            <a:spLocks noGrp="1"/>
          </p:cNvSpPr>
          <p:nvPr>
            <p:ph type="title"/>
          </p:nvPr>
        </p:nvSpPr>
        <p:spPr/>
        <p:txBody>
          <a:bodyPr/>
          <a:lstStyle/>
          <a:p>
            <a:r>
              <a:rPr lang="zh-CN" altLang="en-US" dirty="0"/>
              <a:t>欧拉网格和拉格朗日粒子法的比较</a:t>
            </a:r>
          </a:p>
        </p:txBody>
      </p:sp>
      <p:sp>
        <p:nvSpPr>
          <p:cNvPr id="3" name="内容占位符 2">
            <a:extLst>
              <a:ext uri="{FF2B5EF4-FFF2-40B4-BE49-F238E27FC236}">
                <a16:creationId xmlns:a16="http://schemas.microsoft.com/office/drawing/2014/main" id="{AE8A6F13-67C1-4539-9E28-3451363D0F3C}"/>
              </a:ext>
            </a:extLst>
          </p:cNvPr>
          <p:cNvSpPr>
            <a:spLocks noGrp="1"/>
          </p:cNvSpPr>
          <p:nvPr>
            <p:ph sz="half" idx="1"/>
          </p:nvPr>
        </p:nvSpPr>
        <p:spPr/>
        <p:txBody>
          <a:bodyPr/>
          <a:lstStyle/>
          <a:p>
            <a:r>
              <a:rPr lang="zh-CN" altLang="en-US" dirty="0"/>
              <a:t>欧拉网格法</a:t>
            </a:r>
            <a:endParaRPr lang="en-US" altLang="zh-CN" dirty="0"/>
          </a:p>
          <a:p>
            <a:pPr lvl="1"/>
            <a:r>
              <a:rPr lang="zh-CN" altLang="en-US" dirty="0"/>
              <a:t>投影</a:t>
            </a:r>
            <a:endParaRPr lang="en-US" altLang="zh-CN" dirty="0"/>
          </a:p>
          <a:p>
            <a:pPr lvl="1"/>
            <a:r>
              <a:rPr lang="zh-CN" altLang="en-US" dirty="0"/>
              <a:t>邻域查找</a:t>
            </a:r>
            <a:endParaRPr lang="en-US" altLang="zh-CN" dirty="0"/>
          </a:p>
          <a:p>
            <a:pPr lvl="1"/>
            <a:r>
              <a:rPr lang="zh-CN" altLang="en-US" dirty="0"/>
              <a:t>离散化</a:t>
            </a:r>
            <a:endParaRPr lang="en-US" altLang="zh-CN" dirty="0"/>
          </a:p>
          <a:p>
            <a:pPr lvl="1"/>
            <a:r>
              <a:rPr lang="zh-CN" altLang="en-US" dirty="0"/>
              <a:t>对流</a:t>
            </a:r>
            <a:endParaRPr lang="en-US" altLang="zh-CN" dirty="0"/>
          </a:p>
          <a:p>
            <a:pPr lvl="1"/>
            <a:r>
              <a:rPr lang="zh-CN" altLang="en-US" dirty="0"/>
              <a:t>并行</a:t>
            </a:r>
            <a:endParaRPr lang="en-US" altLang="zh-CN" dirty="0"/>
          </a:p>
          <a:p>
            <a:pPr lvl="1"/>
            <a:endParaRPr lang="zh-CN" altLang="en-US" dirty="0"/>
          </a:p>
        </p:txBody>
      </p:sp>
      <p:sp>
        <p:nvSpPr>
          <p:cNvPr id="4" name="内容占位符 3">
            <a:extLst>
              <a:ext uri="{FF2B5EF4-FFF2-40B4-BE49-F238E27FC236}">
                <a16:creationId xmlns:a16="http://schemas.microsoft.com/office/drawing/2014/main" id="{32E537C6-4299-4194-B049-9C587456A4B3}"/>
              </a:ext>
            </a:extLst>
          </p:cNvPr>
          <p:cNvSpPr>
            <a:spLocks noGrp="1"/>
          </p:cNvSpPr>
          <p:nvPr>
            <p:ph sz="half" idx="2"/>
          </p:nvPr>
        </p:nvSpPr>
        <p:spPr/>
        <p:txBody>
          <a:bodyPr/>
          <a:lstStyle/>
          <a:p>
            <a:r>
              <a:rPr lang="zh-CN" altLang="en-US" dirty="0"/>
              <a:t>拉格朗日粒子法</a:t>
            </a:r>
            <a:endParaRPr lang="en-US" altLang="zh-CN" dirty="0"/>
          </a:p>
          <a:p>
            <a:pPr lvl="1"/>
            <a:r>
              <a:rPr lang="zh-CN" altLang="en-US" dirty="0"/>
              <a:t>移动简单</a:t>
            </a:r>
            <a:endParaRPr lang="en-US" altLang="zh-CN" dirty="0"/>
          </a:p>
          <a:p>
            <a:pPr lvl="1"/>
            <a:r>
              <a:rPr lang="zh-CN" altLang="en-US" dirty="0"/>
              <a:t>并行</a:t>
            </a:r>
            <a:endParaRPr lang="en-US" altLang="zh-CN" dirty="0"/>
          </a:p>
          <a:p>
            <a:pPr lvl="1"/>
            <a:r>
              <a:rPr lang="zh-CN" altLang="en-US" dirty="0"/>
              <a:t>动量、能量守恒</a:t>
            </a:r>
            <a:endParaRPr lang="en-US" altLang="zh-CN" dirty="0"/>
          </a:p>
          <a:p>
            <a:pPr lvl="1"/>
            <a:r>
              <a:rPr lang="zh-CN" altLang="en-US" dirty="0"/>
              <a:t>邻域查找</a:t>
            </a:r>
            <a:endParaRPr lang="en-US" altLang="zh-CN" dirty="0"/>
          </a:p>
          <a:p>
            <a:pPr lvl="1"/>
            <a:r>
              <a:rPr lang="zh-CN" altLang="en-US" dirty="0"/>
              <a:t>离散化</a:t>
            </a:r>
            <a:endParaRPr lang="en-US" altLang="zh-CN" dirty="0"/>
          </a:p>
        </p:txBody>
      </p:sp>
      <p:grpSp>
        <p:nvGrpSpPr>
          <p:cNvPr id="5" name="组合 4">
            <a:extLst>
              <a:ext uri="{FF2B5EF4-FFF2-40B4-BE49-F238E27FC236}">
                <a16:creationId xmlns:a16="http://schemas.microsoft.com/office/drawing/2014/main" id="{FA0F8FB2-CAC4-4E9B-93D4-BC216B76A68D}"/>
              </a:ext>
            </a:extLst>
          </p:cNvPr>
          <p:cNvGrpSpPr/>
          <p:nvPr/>
        </p:nvGrpSpPr>
        <p:grpSpPr>
          <a:xfrm>
            <a:off x="7086552" y="4655761"/>
            <a:ext cx="3089079" cy="1996171"/>
            <a:chOff x="-4851773" y="4001294"/>
            <a:chExt cx="5689973" cy="3676879"/>
          </a:xfrm>
        </p:grpSpPr>
        <p:grpSp>
          <p:nvGrpSpPr>
            <p:cNvPr id="6" name="组合 5">
              <a:extLst>
                <a:ext uri="{FF2B5EF4-FFF2-40B4-BE49-F238E27FC236}">
                  <a16:creationId xmlns:a16="http://schemas.microsoft.com/office/drawing/2014/main" id="{4988343B-CAEA-4C06-9DFC-2D4099413DDB}"/>
                </a:ext>
              </a:extLst>
            </p:cNvPr>
            <p:cNvGrpSpPr/>
            <p:nvPr/>
          </p:nvGrpSpPr>
          <p:grpSpPr>
            <a:xfrm>
              <a:off x="-4851773" y="4136727"/>
              <a:ext cx="5689973" cy="3541446"/>
              <a:chOff x="1130299" y="2936001"/>
              <a:chExt cx="3636135" cy="2524998"/>
            </a:xfrm>
          </p:grpSpPr>
          <p:grpSp>
            <p:nvGrpSpPr>
              <p:cNvPr id="27" name="组合 26">
                <a:extLst>
                  <a:ext uri="{FF2B5EF4-FFF2-40B4-BE49-F238E27FC236}">
                    <a16:creationId xmlns:a16="http://schemas.microsoft.com/office/drawing/2014/main" id="{F2C6881F-76BB-498B-99E6-F775D417BE4E}"/>
                  </a:ext>
                </a:extLst>
              </p:cNvPr>
              <p:cNvGrpSpPr/>
              <p:nvPr/>
            </p:nvGrpSpPr>
            <p:grpSpPr>
              <a:xfrm>
                <a:off x="1130299" y="2940766"/>
                <a:ext cx="3636135" cy="2520233"/>
                <a:chOff x="1409700" y="4441970"/>
                <a:chExt cx="1955800" cy="1355580"/>
              </a:xfrm>
            </p:grpSpPr>
            <p:sp>
              <p:nvSpPr>
                <p:cNvPr id="50" name="波形 49">
                  <a:extLst>
                    <a:ext uri="{FF2B5EF4-FFF2-40B4-BE49-F238E27FC236}">
                      <a16:creationId xmlns:a16="http://schemas.microsoft.com/office/drawing/2014/main" id="{BFB4CABB-3992-435F-8E01-E11108DD5025}"/>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波形 50">
                  <a:extLst>
                    <a:ext uri="{FF2B5EF4-FFF2-40B4-BE49-F238E27FC236}">
                      <a16:creationId xmlns:a16="http://schemas.microsoft.com/office/drawing/2014/main" id="{45CA9FF9-67C1-41EC-B659-FFAA87148340}"/>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A56DB769-E1A6-4DC1-A1FE-0F7C1E385066}"/>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A02FC96-5307-41BE-826C-7430887CF123}"/>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FBEBAD0-63F5-4C9A-B198-07C03F2F9096}"/>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27AB4A-28C9-4D6E-B070-BEFF560854D4}"/>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6879914-58C7-493F-B9DA-1ED5A805C9CC}"/>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DCB7FFD-3CBA-4CD5-8D94-32459A392527}"/>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FC41B0-32B5-498F-8609-E0CC85C431F6}"/>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D7C48DC-7022-4B86-B2C2-BC2AEEDE7A7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2C5EC4-7B7D-4A59-8A5A-A26C56DFFD5D}"/>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C20EB73-72BC-48CD-8A8E-02A2EBBADBF1}"/>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DCADE72-39B4-4559-AD12-DE576E7BBBDE}"/>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3E34D0-6349-4DD4-A50F-27DEF204410A}"/>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47E0BD7-944E-4F99-AE7B-99995FD805AD}"/>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DAB4E33-D37E-4311-A954-3768B63D9BDD}"/>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59C9BB-17BD-4870-9B92-4FC64FA1E70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477304-8892-4761-94D6-0BD616190E19}"/>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E1644C7-73B3-4D80-901A-EA3782059B01}"/>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A8275A0-FDF7-4604-BB64-A5D32681185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C717A54-1904-4DC8-99F7-6A74D79895D3}"/>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D08DD1-C2E4-42D7-AFFB-64E2E745F22D}"/>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A5C49F-32E5-4A10-987F-9DFE7F268086}"/>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B8386E-4D60-4546-9391-1CA6406DA0D8}"/>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B6600FE-D824-4FD7-A909-5B861C551C64}"/>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7" name="直接箭头连接符 6">
              <a:extLst>
                <a:ext uri="{FF2B5EF4-FFF2-40B4-BE49-F238E27FC236}">
                  <a16:creationId xmlns:a16="http://schemas.microsoft.com/office/drawing/2014/main" id="{A20BC337-F91D-428F-9C09-32EED8C86C6F}"/>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B9F3BF74-A2DF-4654-8A22-FCC04576BF6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41C957F7-2044-492A-A2B4-CC3EA0CD5731}"/>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5E83A1E-9A43-4704-9326-D1FC7C5F1253}"/>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20FC8EB4-3828-46E8-9083-F887459D2C29}"/>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AB7CE9F6-365D-4B5F-93BD-A5C035519675}"/>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55D1FD9F-0C10-46D6-959B-480A55545E16}"/>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8D42DFDE-31EA-4459-A327-0D4BCE1E948C}"/>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4D944E5E-B188-4733-BC5A-996711E57E40}"/>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46AB64EA-A30B-45BD-BCED-AC443D8BEA44}"/>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14C8D1D5-97F2-4F40-A2B5-E25B7FCF86FD}"/>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2961D9BF-8A26-4D8A-BA78-5C9785344582}"/>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AE505E1D-0D54-4FEA-94B4-0E76041BC77D}"/>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2644F83-E401-4FDB-9325-921F39DCBAD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8AE55AB-94A5-47BE-B377-3CD1ADA024BB}"/>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3D8B0376-E966-45BB-8A7D-3DCD5E2496E5}"/>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AB31F111-7F81-4636-B959-2D58CBD95430}"/>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FA18FA40-DCE3-4131-8B06-490250DB32D6}"/>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3BBB77EE-1511-4B17-A5C1-7C798866FBD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901C8563-B54D-4F24-81CE-67AF29A2D023}"/>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53" name="组合 52">
            <a:extLst>
              <a:ext uri="{FF2B5EF4-FFF2-40B4-BE49-F238E27FC236}">
                <a16:creationId xmlns:a16="http://schemas.microsoft.com/office/drawing/2014/main" id="{7F32F8D2-80ED-4494-A6EB-5B5DBD50D8CC}"/>
              </a:ext>
            </a:extLst>
          </p:cNvPr>
          <p:cNvGrpSpPr/>
          <p:nvPr/>
        </p:nvGrpSpPr>
        <p:grpSpPr>
          <a:xfrm>
            <a:off x="1588402" y="4576241"/>
            <a:ext cx="3089088" cy="2069865"/>
            <a:chOff x="-1345338" y="3610433"/>
            <a:chExt cx="4846702" cy="3247567"/>
          </a:xfrm>
        </p:grpSpPr>
        <p:grpSp>
          <p:nvGrpSpPr>
            <p:cNvPr id="54" name="组合 53">
              <a:extLst>
                <a:ext uri="{FF2B5EF4-FFF2-40B4-BE49-F238E27FC236}">
                  <a16:creationId xmlns:a16="http://schemas.microsoft.com/office/drawing/2014/main" id="{18CB350C-3CEF-4DB1-9F87-3D8B3464D665}"/>
                </a:ext>
              </a:extLst>
            </p:cNvPr>
            <p:cNvGrpSpPr/>
            <p:nvPr/>
          </p:nvGrpSpPr>
          <p:grpSpPr>
            <a:xfrm>
              <a:off x="-1345334" y="3831929"/>
              <a:ext cx="4846698" cy="3010898"/>
              <a:chOff x="1409700" y="4441970"/>
              <a:chExt cx="1955800" cy="1355580"/>
            </a:xfrm>
          </p:grpSpPr>
          <p:sp>
            <p:nvSpPr>
              <p:cNvPr id="92" name="波形 91">
                <a:extLst>
                  <a:ext uri="{FF2B5EF4-FFF2-40B4-BE49-F238E27FC236}">
                    <a16:creationId xmlns:a16="http://schemas.microsoft.com/office/drawing/2014/main" id="{70A08F15-B4AC-4D55-AFCE-7458D8BEC639}"/>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E886F9CC-70C6-48F5-8E25-F919566C147E}"/>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739FF95-675F-4EF8-B64C-FD5CB94A505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F0085E29-4AC9-40EC-9192-0ED966E719FE}"/>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93A6CF-243A-43F4-B4AE-3563C4117CFB}"/>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2BCE6D7-FCBA-4F9F-B331-61E2B8CD4AC1}"/>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45A81E7-E24D-4F38-9568-027DBEB8232D}"/>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06B7CF-1712-42F4-AF16-27C8992E69D2}"/>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DDEDBF9-4D4F-4C12-BEDE-9FA094FD6C4A}"/>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8BBC159-1F2A-43D5-AECD-17E0CB7C04C6}"/>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B1D3D7-C242-43E8-ABF6-5D2A3764953F}"/>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6C85CD5-263C-4330-8174-9A3BC798F8F2}"/>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3E70C5D-5E94-403A-BDDF-0DDAB7F48944}"/>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682B279-CA30-4E70-82BD-C04A55F9E99C}"/>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B6F077-7E4C-463A-B339-A3394BF76FE6}"/>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37EE1F-B5BD-4A36-ACEA-CFCF3A130568}"/>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62109C-920F-49B5-AB4E-ACB0399CAFEA}"/>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43945F7-8BE6-4076-A769-BA73C4C3B3F7}"/>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99EBB35D-24C9-47F6-904E-43C0F6F22036}"/>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AB807838-051D-4190-A16A-1C48D00FD118}"/>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C918184F-C06F-444F-B012-1B99B3A7D691}"/>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E33EAB18-F473-43DB-A04A-07B73D7BEFB4}"/>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605D026B-834B-4E0A-BFF3-ACA5E55636E8}"/>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EDBF72A5-CB51-4DEB-97A4-9989C7AFB0C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2964E148-1352-4DB1-861B-10981026E646}"/>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7" name="直接箭头连接符 76">
              <a:extLst>
                <a:ext uri="{FF2B5EF4-FFF2-40B4-BE49-F238E27FC236}">
                  <a16:creationId xmlns:a16="http://schemas.microsoft.com/office/drawing/2014/main" id="{9C73AC81-3159-40A1-A4C4-862ED5CD3A52}"/>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3DA9A4D4-9C4E-4EB6-BAC5-3DD4E9ED375C}"/>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66376CD8-E935-4C32-B472-91A1B2822E40}"/>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13710FE4-CC2E-43B9-A525-D54409276569}"/>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8FEA4A17-1B9E-414B-8DD2-C0C235FBBD10}"/>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ED41B329-6354-4BEA-A603-033AE85B1E6B}"/>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6D0D13F1-85B3-441A-9DBE-C9C09E3CA14E}"/>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C7498D0C-7C28-47A0-9136-9ADDC363110C}"/>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49AC35FC-ED32-43E9-BE35-36683AA4A8C4}"/>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7E97537C-239C-4A85-8537-9A6AC8A0A450}"/>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9318305A-0586-4710-8896-B49D296343E4}"/>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F32F1B40-EB6D-40C6-A1E6-463A6DF41174}"/>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26C3FDBB-1554-4F02-B4AC-6878383BB320}"/>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DE993B25-CB31-4EA6-AFAA-BABC945C5E3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F28DF433-A8DE-45B5-B94A-3DF33BE44DEE}"/>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11" name="图片 110" descr="图标&#10;&#10;描述已自动生成">
            <a:extLst>
              <a:ext uri="{FF2B5EF4-FFF2-40B4-BE49-F238E27FC236}">
                <a16:creationId xmlns:a16="http://schemas.microsoft.com/office/drawing/2014/main" id="{665FDE94-22DA-410C-B417-54A6A944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669495"/>
            <a:ext cx="342496" cy="342496"/>
          </a:xfrm>
          <a:prstGeom prst="rect">
            <a:avLst/>
          </a:prstGeom>
        </p:spPr>
      </p:pic>
      <p:pic>
        <p:nvPicPr>
          <p:cNvPr id="113" name="图片 112" descr="图标&#10;&#10;描述已自动生成">
            <a:extLst>
              <a:ext uri="{FF2B5EF4-FFF2-40B4-BE49-F238E27FC236}">
                <a16:creationId xmlns:a16="http://schemas.microsoft.com/office/drawing/2014/main" id="{24FAC793-450F-48E4-B052-BBFD80201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350026"/>
            <a:ext cx="342496" cy="342496"/>
          </a:xfrm>
          <a:prstGeom prst="rect">
            <a:avLst/>
          </a:prstGeom>
        </p:spPr>
      </p:pic>
      <p:pic>
        <p:nvPicPr>
          <p:cNvPr id="117" name="图片 116" descr="图标&#10;&#10;描述已自动生成">
            <a:extLst>
              <a:ext uri="{FF2B5EF4-FFF2-40B4-BE49-F238E27FC236}">
                <a16:creationId xmlns:a16="http://schemas.microsoft.com/office/drawing/2014/main" id="{A2853399-AC61-47F4-B855-652E0F145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789849"/>
            <a:ext cx="342496" cy="342496"/>
          </a:xfrm>
          <a:prstGeom prst="rect">
            <a:avLst/>
          </a:prstGeom>
        </p:spPr>
      </p:pic>
      <p:pic>
        <p:nvPicPr>
          <p:cNvPr id="118" name="图片 117" descr="图标&#10;&#10;描述已自动生成">
            <a:extLst>
              <a:ext uri="{FF2B5EF4-FFF2-40B4-BE49-F238E27FC236}">
                <a16:creationId xmlns:a16="http://schemas.microsoft.com/office/drawing/2014/main" id="{2EC3D49A-D746-4A87-962E-500F28F6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939" y="2300595"/>
            <a:ext cx="342496" cy="342496"/>
          </a:xfrm>
          <a:prstGeom prst="rect">
            <a:avLst/>
          </a:prstGeom>
        </p:spPr>
      </p:pic>
      <p:pic>
        <p:nvPicPr>
          <p:cNvPr id="119" name="图片 118" descr="图标&#10;&#10;描述已自动生成">
            <a:extLst>
              <a:ext uri="{FF2B5EF4-FFF2-40B4-BE49-F238E27FC236}">
                <a16:creationId xmlns:a16="http://schemas.microsoft.com/office/drawing/2014/main" id="{DBDC66D6-ABE1-4704-A831-3D1BF87B2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3212513"/>
            <a:ext cx="342496" cy="342496"/>
          </a:xfrm>
          <a:prstGeom prst="rect">
            <a:avLst/>
          </a:prstGeom>
        </p:spPr>
      </p:pic>
      <p:pic>
        <p:nvPicPr>
          <p:cNvPr id="120" name="图片 119" descr="图标&#10;&#10;描述已自动生成">
            <a:extLst>
              <a:ext uri="{FF2B5EF4-FFF2-40B4-BE49-F238E27FC236}">
                <a16:creationId xmlns:a16="http://schemas.microsoft.com/office/drawing/2014/main" id="{922134E7-861B-4E4D-901A-FA6708913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3668472"/>
            <a:ext cx="342496" cy="342496"/>
          </a:xfrm>
          <a:prstGeom prst="rect">
            <a:avLst/>
          </a:prstGeom>
        </p:spPr>
      </p:pic>
      <p:pic>
        <p:nvPicPr>
          <p:cNvPr id="121" name="图片 120" descr="图标&#10;&#10;描述已自动生成">
            <a:extLst>
              <a:ext uri="{FF2B5EF4-FFF2-40B4-BE49-F238E27FC236}">
                <a16:creationId xmlns:a16="http://schemas.microsoft.com/office/drawing/2014/main" id="{FB6C12DF-36D8-4BA2-BDF5-DBE76530C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3229672"/>
            <a:ext cx="342496" cy="342496"/>
          </a:xfrm>
          <a:prstGeom prst="rect">
            <a:avLst/>
          </a:prstGeom>
        </p:spPr>
      </p:pic>
      <p:pic>
        <p:nvPicPr>
          <p:cNvPr id="122" name="图片 121" descr="图标&#10;&#10;描述已自动生成">
            <a:extLst>
              <a:ext uri="{FF2B5EF4-FFF2-40B4-BE49-F238E27FC236}">
                <a16:creationId xmlns:a16="http://schemas.microsoft.com/office/drawing/2014/main" id="{2299AE3B-91E7-4491-A6DA-281DED873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4124430"/>
            <a:ext cx="342496" cy="342496"/>
          </a:xfrm>
          <a:prstGeom prst="rect">
            <a:avLst/>
          </a:prstGeom>
        </p:spPr>
      </p:pic>
      <p:pic>
        <p:nvPicPr>
          <p:cNvPr id="123" name="图片 122" descr="图标&#10;&#10;描述已自动生成">
            <a:extLst>
              <a:ext uri="{FF2B5EF4-FFF2-40B4-BE49-F238E27FC236}">
                <a16:creationId xmlns:a16="http://schemas.microsoft.com/office/drawing/2014/main" id="{EF67B7BE-50CA-43AE-BDEA-AAD0CEAC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660" y="4056544"/>
            <a:ext cx="342496" cy="342496"/>
          </a:xfrm>
          <a:prstGeom prst="rect">
            <a:avLst/>
          </a:prstGeom>
        </p:spPr>
      </p:pic>
      <p:pic>
        <p:nvPicPr>
          <p:cNvPr id="124" name="图片 123" descr="图标&#10;&#10;描述已自动生成">
            <a:extLst>
              <a:ext uri="{FF2B5EF4-FFF2-40B4-BE49-F238E27FC236}">
                <a16:creationId xmlns:a16="http://schemas.microsoft.com/office/drawing/2014/main" id="{3187B678-44B1-479A-B5EA-54D829315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939" y="2756554"/>
            <a:ext cx="342496" cy="342496"/>
          </a:xfrm>
          <a:prstGeom prst="rect">
            <a:avLst/>
          </a:prstGeom>
        </p:spPr>
      </p:pic>
    </p:spTree>
    <p:extLst>
      <p:ext uri="{BB962C8B-B14F-4D97-AF65-F5344CB8AC3E}">
        <p14:creationId xmlns:p14="http://schemas.microsoft.com/office/powerpoint/2010/main" val="1269266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t>“岿然不动”</a:t>
            </a:r>
            <a:endParaRPr lang="en-US" altLang="zh-CN" dirty="0"/>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“随波逐流”</a:t>
            </a:r>
            <a:endParaRPr lang="en-US" altLang="zh-CN" dirty="0"/>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chemeClr val="accent6"/>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755377" y="1834418"/>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755377" y="1834418"/>
                <a:ext cx="7045597" cy="4351338"/>
              </a:xfrm>
              <a:blipFill>
                <a:blip r:embed="rId3"/>
                <a:stretch>
                  <a:fillRect l="-1384" t="-1261" r="-389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千禧年七大数学难题之一</a:t>
            </a:r>
            <a:endParaRPr lang="en-US" altLang="zh-CN" dirty="0"/>
          </a:p>
          <a:p>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5370060" y="2557778"/>
            <a:ext cx="5659969" cy="2446640"/>
          </a:xfrm>
          <a:prstGeom prst="rect">
            <a:avLst/>
          </a:prstGeom>
        </p:spPr>
      </p:pic>
      <p:sp>
        <p:nvSpPr>
          <p:cNvPr id="10" name="矩形 9">
            <a:extLst>
              <a:ext uri="{FF2B5EF4-FFF2-40B4-BE49-F238E27FC236}">
                <a16:creationId xmlns:a16="http://schemas.microsoft.com/office/drawing/2014/main" id="{8F1C2806-B614-4032-8E8D-F04AC53260A8}"/>
              </a:ext>
            </a:extLst>
          </p:cNvPr>
          <p:cNvSpPr/>
          <p:nvPr/>
        </p:nvSpPr>
        <p:spPr>
          <a:xfrm>
            <a:off x="5370060" y="5104223"/>
            <a:ext cx="6983408" cy="1106008"/>
          </a:xfrm>
          <a:prstGeom prst="rect">
            <a:avLst/>
          </a:prstGeom>
        </p:spPr>
        <p:txBody>
          <a:bodyPr wrap="square">
            <a:spAutoFit/>
          </a:bodyPr>
          <a:lstStyle/>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欧拉建立了描述理想流体运动的微分方程</a:t>
            </a:r>
            <a:endParaRPr lang="en-US" altLang="zh-CN" sz="1400" dirty="0">
              <a:latin typeface="微软雅黑 Light" panose="020B0502040204020203" pitchFamily="34" charset="-122"/>
              <a:ea typeface="微软雅黑 Light" panose="020B0502040204020203" pitchFamily="34" charset="-122"/>
            </a:endParaRP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纳维在</a:t>
            </a:r>
            <a:r>
              <a:rPr lang="en-US" altLang="zh-CN" sz="1400" dirty="0">
                <a:latin typeface="微软雅黑 Light" panose="020B0502040204020203" pitchFamily="34" charset="-122"/>
                <a:ea typeface="微软雅黑 Light" panose="020B0502040204020203" pitchFamily="34" charset="-122"/>
              </a:rPr>
              <a:t>1761</a:t>
            </a:r>
            <a:r>
              <a:rPr lang="zh-CN" altLang="en-US" sz="1400" dirty="0">
                <a:latin typeface="微软雅黑 Light" panose="020B0502040204020203" pitchFamily="34" charset="-122"/>
                <a:ea typeface="微软雅黑 Light" panose="020B0502040204020203" pitchFamily="34" charset="-122"/>
              </a:rPr>
              <a:t>年提出了流体运动的粘度理论</a:t>
            </a:r>
            <a:endParaRPr lang="en-US" altLang="zh-CN" sz="1400" dirty="0">
              <a:latin typeface="微软雅黑 Light" panose="020B0502040204020203" pitchFamily="34" charset="-122"/>
              <a:ea typeface="微软雅黑 Light" panose="020B0502040204020203" pitchFamily="34" charset="-122"/>
            </a:endParaRP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柯西在欧拉方程中引入流体微团的应力张量的概念，推导出了柯西动量方程</a:t>
            </a: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结合纳维对粘度的思考和柯西的张量思维，斯托克斯提出了最普适的流体运动方程</a:t>
            </a:r>
            <a:endParaRPr lang="en-US" altLang="zh-CN" sz="1400" dirty="0">
              <a:latin typeface="微软雅黑 Light" panose="020B0502040204020203" pitchFamily="34" charset="-122"/>
              <a:ea typeface="微软雅黑 Light" panose="020B0502040204020203" pitchFamily="34" charset="-122"/>
            </a:endParaRPr>
          </a:p>
        </p:txBody>
      </p:sp>
      <p:pic>
        <p:nvPicPr>
          <p:cNvPr id="4" name="图片 3">
            <a:extLst>
              <a:ext uri="{FF2B5EF4-FFF2-40B4-BE49-F238E27FC236}">
                <a16:creationId xmlns:a16="http://schemas.microsoft.com/office/drawing/2014/main" id="{77AA02BF-7B80-4BE3-ABAC-624BD412D21A}"/>
              </a:ext>
            </a:extLst>
          </p:cNvPr>
          <p:cNvPicPr>
            <a:picLocks noChangeAspect="1"/>
          </p:cNvPicPr>
          <p:nvPr/>
        </p:nvPicPr>
        <p:blipFill>
          <a:blip r:embed="rId4"/>
          <a:stretch>
            <a:fillRect/>
          </a:stretch>
        </p:blipFill>
        <p:spPr>
          <a:xfrm>
            <a:off x="1027265" y="3527454"/>
            <a:ext cx="4255935" cy="2691449"/>
          </a:xfrm>
          <a:prstGeom prst="rect">
            <a:avLst/>
          </a:prstGeom>
        </p:spPr>
      </p:pic>
    </p:spTree>
    <p:extLst>
      <p:ext uri="{BB962C8B-B14F-4D97-AF65-F5344CB8AC3E}">
        <p14:creationId xmlns:p14="http://schemas.microsoft.com/office/powerpoint/2010/main" val="42341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9215437" y="5442743"/>
            <a:ext cx="1704977" cy="30958"/>
            <a:chOff x="9215437" y="5442743"/>
            <a:chExt cx="1704977" cy="30958"/>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26975</TotalTime>
  <Words>9363</Words>
  <Application>Microsoft Office PowerPoint</Application>
  <PresentationFormat>宽屏</PresentationFormat>
  <Paragraphs>994</Paragraphs>
  <Slides>62</Slides>
  <Notes>45</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62</vt:i4>
      </vt:variant>
    </vt:vector>
  </HeadingPairs>
  <TitlesOfParts>
    <vt:vector size="71" baseType="lpstr">
      <vt:lpstr>Varela Round</vt:lpstr>
      <vt:lpstr>等线</vt:lpstr>
      <vt:lpstr>微软雅黑</vt:lpstr>
      <vt:lpstr>微软雅黑 Light</vt:lpstr>
      <vt:lpstr>Arial</vt:lpstr>
      <vt:lpstr>Cambria Math</vt:lpstr>
      <vt:lpstr>Wingdings</vt:lpstr>
      <vt:lpstr>Office 主题​​</vt:lpstr>
      <vt:lpstr>自定义设计方案</vt:lpstr>
      <vt:lpstr>流体模拟入门</vt:lpstr>
      <vt:lpstr>Flex Demo</vt:lpstr>
      <vt:lpstr>目录</vt:lpstr>
      <vt:lpstr>认识流体</vt:lpstr>
      <vt:lpstr>观察流体——两种不同的视角</vt:lpstr>
      <vt:lpstr>流体力学的”白月光”——NS方程</vt:lpstr>
      <vt:lpstr>向量微分基础</vt:lpstr>
      <vt:lpstr>Nabla算子</vt:lpstr>
      <vt:lpstr>梯度 (Gradient)</vt:lpstr>
      <vt:lpstr>散度 (Divergence)</vt:lpstr>
      <vt:lpstr>旋度 (Curl)</vt:lpstr>
      <vt:lpstr>拉普拉斯算子(Laplacian)</vt:lpstr>
      <vt:lpstr>物质导数(material derivative)</vt:lpstr>
      <vt:lpstr>NS 方程</vt:lpstr>
      <vt:lpstr>NS 方程——动量方程</vt:lpstr>
      <vt:lpstr>NS 方程——动量方程</vt:lpstr>
      <vt:lpstr>NS 方程——质量守恒方程</vt:lpstr>
      <vt:lpstr>NS方程的求解</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NS方程的分步求解——压力/不可压缩投影</vt:lpstr>
      <vt:lpstr>NS方程的分步求解——压力/不可压缩</vt:lpstr>
      <vt:lpstr>NS方程的求解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SPH——修正密度计算</vt:lpstr>
      <vt:lpstr>欧拉网格和拉格朗日粒子法的比较</vt:lpstr>
      <vt:lpstr>基于力的动力学</vt:lpstr>
      <vt:lpstr>基于力的动力学的缺陷</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576</cp:revision>
  <dcterms:created xsi:type="dcterms:W3CDTF">2021-05-31T06:56:37Z</dcterms:created>
  <dcterms:modified xsi:type="dcterms:W3CDTF">2021-06-29T10:55:54Z</dcterms:modified>
</cp:coreProperties>
</file>